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5"/>
  </p:notesMasterIdLst>
  <p:sldIdLst>
    <p:sldId id="306" r:id="rId2"/>
    <p:sldId id="307" r:id="rId3"/>
    <p:sldId id="308" r:id="rId4"/>
    <p:sldId id="309" r:id="rId5"/>
    <p:sldId id="310" r:id="rId6"/>
    <p:sldId id="311" r:id="rId7"/>
    <p:sldId id="312" r:id="rId8"/>
    <p:sldId id="313" r:id="rId9"/>
    <p:sldId id="314" r:id="rId10"/>
    <p:sldId id="315" r:id="rId11"/>
    <p:sldId id="316" r:id="rId12"/>
    <p:sldId id="317" r:id="rId13"/>
    <p:sldId id="318" r:id="rId14"/>
  </p:sldIdLst>
  <p:sldSz cx="9144000" cy="5143500" type="screen16x9"/>
  <p:notesSz cx="6858000" cy="9144000"/>
  <p:embeddedFontLst>
    <p:embeddedFont>
      <p:font typeface="Source Sans Pro" panose="020B0503030403020204" pitchFamily="34"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1000F99-3452-4A1F-80AF-F5EEA7B228EE}">
  <a:tblStyle styleId="{81000F99-3452-4A1F-80AF-F5EEA7B228E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6"/>
  </p:normalViewPr>
  <p:slideViewPr>
    <p:cSldViewPr snapToGrid="0">
      <p:cViewPr varScale="1">
        <p:scale>
          <a:sx n="141" d="100"/>
          <a:sy n="141" d="100"/>
        </p:scale>
        <p:origin x="70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3d5b70504b3_2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3d5b70504b3_2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3d655bbd274_3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3d655bbd274_3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d6fbd49c3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3d6fbd49c3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3d655bbd274_3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3d655bbd274_3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3d655bbd274_3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3d655bbd274_3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3d5b70504b3_2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3d5b70504b3_2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d655bbd274_3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d655bbd274_3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d655bbd274_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3d655bbd274_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d655bbd274_3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3d655bbd274_3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3d655bbd274_3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3d655bbd274_3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3d655bbd274_3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3d655bbd274_3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3d655bbd274_3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3d655bbd274_3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3d655bbd274_3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3d655bbd274_3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1" y="744575"/>
            <a:ext cx="7670400" cy="20526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4000"/>
              <a:buNone/>
              <a:defRPr sz="4000">
                <a:solidFill>
                  <a:schemeClr val="lt1"/>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6608100" y="3450050"/>
            <a:ext cx="2224200" cy="792600"/>
          </a:xfrm>
          <a:prstGeom prst="rect">
            <a:avLst/>
          </a:prstGeom>
        </p:spPr>
        <p:txBody>
          <a:bodyPr spcFirstLastPara="1" wrap="square" lIns="91425" tIns="91425" rIns="91425" bIns="91425" anchor="t" anchorCtr="0">
            <a:normAutofit/>
          </a:bodyPr>
          <a:lstStyle>
            <a:lvl1pPr lvl="0" algn="r">
              <a:lnSpc>
                <a:spcPct val="100000"/>
              </a:lnSpc>
              <a:spcBef>
                <a:spcPts val="0"/>
              </a:spcBef>
              <a:spcAft>
                <a:spcPts val="0"/>
              </a:spcAft>
              <a:buClr>
                <a:schemeClr val="lt1"/>
              </a:buClr>
              <a:buSzPts val="2000"/>
              <a:buNone/>
              <a:defRPr sz="2000">
                <a:solidFill>
                  <a:schemeClr val="lt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000"/>
              <a:buNone/>
              <a:defRPr sz="4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68300">
              <a:spcBef>
                <a:spcPts val="0"/>
              </a:spcBef>
              <a:spcAft>
                <a:spcPts val="0"/>
              </a:spcAft>
              <a:buSzPts val="2200"/>
              <a:buChar char="●"/>
              <a:defRPr sz="2200"/>
            </a:lvl1pPr>
            <a:lvl2pPr marL="914400" lvl="1" indent="-355600">
              <a:spcBef>
                <a:spcPts val="0"/>
              </a:spcBef>
              <a:spcAft>
                <a:spcPts val="0"/>
              </a:spcAft>
              <a:buSzPts val="2000"/>
              <a:buChar char="○"/>
              <a:defRPr sz="2000"/>
            </a:lvl2pPr>
            <a:lvl3pPr marL="1371600" lvl="2" indent="-330200">
              <a:spcBef>
                <a:spcPts val="0"/>
              </a:spcBef>
              <a:spcAft>
                <a:spcPts val="0"/>
              </a:spcAft>
              <a:buSzPts val="1600"/>
              <a:buChar char="■"/>
              <a:defRPr sz="1600"/>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1 with sub">
  <p:cSld name="TITLE_AND_BODY_1">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791338"/>
            <a:ext cx="8520600" cy="2777400"/>
          </a:xfrm>
          <a:prstGeom prst="rect">
            <a:avLst/>
          </a:prstGeom>
        </p:spPr>
        <p:txBody>
          <a:bodyPr spcFirstLastPara="1" wrap="square" lIns="91425" tIns="91425" rIns="91425" bIns="91425" anchor="t" anchorCtr="0">
            <a:normAutofit/>
          </a:bodyPr>
          <a:lstStyle>
            <a:lvl1pPr marL="457200" lvl="0" indent="-368300">
              <a:spcBef>
                <a:spcPts val="0"/>
              </a:spcBef>
              <a:spcAft>
                <a:spcPts val="0"/>
              </a:spcAft>
              <a:buSzPts val="2200"/>
              <a:buChar char="●"/>
              <a:defRPr sz="2200"/>
            </a:lvl1pPr>
            <a:lvl2pPr marL="914400" lvl="1" indent="-355600">
              <a:spcBef>
                <a:spcPts val="0"/>
              </a:spcBef>
              <a:spcAft>
                <a:spcPts val="0"/>
              </a:spcAft>
              <a:buSzPts val="2000"/>
              <a:buChar char="○"/>
              <a:defRPr sz="2000"/>
            </a:lvl2pPr>
            <a:lvl3pPr marL="1371600" lvl="2" indent="-330200">
              <a:spcBef>
                <a:spcPts val="0"/>
              </a:spcBef>
              <a:spcAft>
                <a:spcPts val="0"/>
              </a:spcAft>
              <a:buSzPts val="1600"/>
              <a:buChar char="■"/>
              <a:defRPr sz="1600"/>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3" name="Google Shape;23;p5"/>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24" name="Google Shape;24;p5"/>
          <p:cNvSpPr txBox="1">
            <a:spLocks noGrp="1"/>
          </p:cNvSpPr>
          <p:nvPr>
            <p:ph type="subTitle" idx="2"/>
          </p:nvPr>
        </p:nvSpPr>
        <p:spPr>
          <a:xfrm>
            <a:off x="311700" y="1017725"/>
            <a:ext cx="6083400" cy="572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accent1"/>
              </a:buClr>
              <a:buSzPts val="2800"/>
              <a:buNone/>
              <a:defRPr sz="28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body" idx="1"/>
          </p:nvPr>
        </p:nvSpPr>
        <p:spPr>
          <a:xfrm>
            <a:off x="311700" y="1432150"/>
            <a:ext cx="3999900" cy="3136800"/>
          </a:xfrm>
          <a:prstGeom prst="rect">
            <a:avLst/>
          </a:prstGeom>
        </p:spPr>
        <p:txBody>
          <a:bodyPr spcFirstLastPara="1" wrap="square" lIns="91425" tIns="91425" rIns="91425" bIns="91425" anchor="t" anchorCtr="0">
            <a:normAutofit/>
          </a:bodyPr>
          <a:lstStyle>
            <a:lvl1pPr marL="457200" lvl="0" indent="-368300">
              <a:spcBef>
                <a:spcPts val="0"/>
              </a:spcBef>
              <a:spcAft>
                <a:spcPts val="0"/>
              </a:spcAft>
              <a:buSzPts val="2200"/>
              <a:buChar char="●"/>
              <a:defRPr sz="2200"/>
            </a:lvl1pPr>
            <a:lvl2pPr marL="914400" lvl="1" indent="-355600">
              <a:spcBef>
                <a:spcPts val="0"/>
              </a:spcBef>
              <a:spcAft>
                <a:spcPts val="0"/>
              </a:spcAft>
              <a:buSzPts val="2000"/>
              <a:buChar char="○"/>
              <a:defRPr sz="2000"/>
            </a:lvl2pPr>
            <a:lvl3pPr marL="1371600" lvl="2" indent="-330200">
              <a:spcBef>
                <a:spcPts val="0"/>
              </a:spcBef>
              <a:spcAft>
                <a:spcPts val="0"/>
              </a:spcAft>
              <a:buSzPts val="1600"/>
              <a:buChar char="■"/>
              <a:defRPr sz="1600"/>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8" name="Google Shape;28;p6"/>
          <p:cNvSpPr txBox="1">
            <a:spLocks noGrp="1"/>
          </p:cNvSpPr>
          <p:nvPr>
            <p:ph type="body" idx="2"/>
          </p:nvPr>
        </p:nvSpPr>
        <p:spPr>
          <a:xfrm>
            <a:off x="4832400" y="1432075"/>
            <a:ext cx="3999900" cy="3136800"/>
          </a:xfrm>
          <a:prstGeom prst="rect">
            <a:avLst/>
          </a:prstGeom>
        </p:spPr>
        <p:txBody>
          <a:bodyPr spcFirstLastPara="1" wrap="square" lIns="91425" tIns="91425" rIns="91425" bIns="91425" anchor="t" anchorCtr="0">
            <a:normAutofit/>
          </a:bodyPr>
          <a:lstStyle>
            <a:lvl1pPr marL="457200" lvl="0" indent="-368300">
              <a:spcBef>
                <a:spcPts val="0"/>
              </a:spcBef>
              <a:spcAft>
                <a:spcPts val="0"/>
              </a:spcAft>
              <a:buSzPts val="2200"/>
              <a:buChar char="●"/>
              <a:defRPr sz="2200"/>
            </a:lvl1pPr>
            <a:lvl2pPr marL="914400" lvl="1" indent="-355600">
              <a:spcBef>
                <a:spcPts val="0"/>
              </a:spcBef>
              <a:spcAft>
                <a:spcPts val="0"/>
              </a:spcAft>
              <a:buSzPts val="2000"/>
              <a:buChar char="○"/>
              <a:defRPr sz="2000"/>
            </a:lvl2pPr>
            <a:lvl3pPr marL="1371600" lvl="2" indent="-330200">
              <a:spcBef>
                <a:spcPts val="0"/>
              </a:spcBef>
              <a:spcAft>
                <a:spcPts val="0"/>
              </a:spcAft>
              <a:buSzPts val="1600"/>
              <a:buChar char="■"/>
              <a:defRPr sz="1600"/>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9" name="Google Shape;29;p6"/>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1 with sub">
  <p:cSld name="TITLE_ONLY_1">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1" name="Google Shape;41;p9"/>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42" name="Google Shape;42;p9"/>
          <p:cNvSpPr txBox="1">
            <a:spLocks noGrp="1"/>
          </p:cNvSpPr>
          <p:nvPr>
            <p:ph type="subTitle" idx="1"/>
          </p:nvPr>
        </p:nvSpPr>
        <p:spPr>
          <a:xfrm>
            <a:off x="311700" y="1017725"/>
            <a:ext cx="5637900" cy="502200"/>
          </a:xfrm>
          <a:prstGeom prst="rect">
            <a:avLst/>
          </a:prstGeom>
        </p:spPr>
        <p:txBody>
          <a:bodyPr spcFirstLastPara="1" wrap="square" lIns="91425" tIns="91425" rIns="91425" bIns="91425" anchor="t" anchorCtr="0">
            <a:normAutofit/>
          </a:bodyPr>
          <a:lstStyle>
            <a:lvl1pPr lvl="0">
              <a:spcBef>
                <a:spcPts val="0"/>
              </a:spcBef>
              <a:spcAft>
                <a:spcPts val="0"/>
              </a:spcAft>
              <a:buClr>
                <a:schemeClr val="accent1"/>
              </a:buClr>
              <a:buSzPts val="2800"/>
              <a:buNone/>
              <a:defRPr sz="28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
        <p:cNvGrpSpPr/>
        <p:nvPr/>
      </p:nvGrpSpPr>
      <p:grpSpPr>
        <a:xfrm>
          <a:off x="0" y="0"/>
          <a:ext cx="0" cy="0"/>
          <a:chOff x="0" y="0"/>
          <a:chExt cx="0" cy="0"/>
        </a:xfrm>
      </p:grpSpPr>
      <p:sp>
        <p:nvSpPr>
          <p:cNvPr id="44" name="Google Shape;44;p10"/>
          <p:cNvSpPr txBox="1">
            <a:spLocks noGrp="1"/>
          </p:cNvSpPr>
          <p:nvPr>
            <p:ph type="sldNum" idx="12"/>
          </p:nvPr>
        </p:nvSpPr>
        <p:spPr>
          <a:xfrm>
            <a:off x="8481933" y="4749892"/>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9">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7426E"/>
              </a:buClr>
              <a:buSzPts val="3200"/>
              <a:buFont typeface="Source Sans Pro"/>
              <a:buNone/>
              <a:defRPr sz="3200" b="1">
                <a:solidFill>
                  <a:srgbClr val="07426E"/>
                </a:solidFill>
                <a:latin typeface="Source Sans Pro"/>
                <a:ea typeface="Source Sans Pro"/>
                <a:cs typeface="Source Sans Pro"/>
                <a:sym typeface="Source Sans P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rgbClr val="595959"/>
              </a:buClr>
              <a:buSzPts val="1800"/>
              <a:buFont typeface="Source Sans Pro"/>
              <a:buChar char="●"/>
              <a:defRPr sz="1800">
                <a:solidFill>
                  <a:srgbClr val="595959"/>
                </a:solidFill>
                <a:latin typeface="Source Sans Pro"/>
                <a:ea typeface="Source Sans Pro"/>
                <a:cs typeface="Source Sans Pro"/>
                <a:sym typeface="Source Sans Pro"/>
              </a:defRPr>
            </a:lvl1pPr>
            <a:lvl2pPr marL="914400" lvl="1"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2pPr>
            <a:lvl3pPr marL="1371600" lvl="2"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3pPr>
            <a:lvl4pPr marL="1828800" lvl="3"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4pPr>
            <a:lvl5pPr marL="2286000" lvl="4"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5pPr>
            <a:lvl6pPr marL="2743200" lvl="5"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6pPr>
            <a:lvl7pPr marL="3200400" lvl="6"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7pPr>
            <a:lvl8pPr marL="3657600" lvl="7"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8pPr>
            <a:lvl9pPr marL="4114800" lvl="8" indent="-317500">
              <a:lnSpc>
                <a:spcPct val="115000"/>
              </a:lnSpc>
              <a:spcBef>
                <a:spcPts val="0"/>
              </a:spcBef>
              <a:spcAft>
                <a:spcPts val="0"/>
              </a:spcAft>
              <a:buClr>
                <a:srgbClr val="595959"/>
              </a:buClr>
              <a:buSzPts val="1400"/>
              <a:buFont typeface="Source Sans Pro"/>
              <a:buChar char="■"/>
              <a:defRPr>
                <a:solidFill>
                  <a:srgbClr val="595959"/>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8481933" y="4749892"/>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1"/>
                </a:solidFill>
                <a:latin typeface="Source Sans Pro"/>
                <a:ea typeface="Source Sans Pro"/>
                <a:cs typeface="Source Sans Pro"/>
                <a:sym typeface="Source Sans Pro"/>
              </a:defRPr>
            </a:lvl1pPr>
            <a:lvl2pPr lvl="1" algn="r">
              <a:buNone/>
              <a:defRPr sz="1000">
                <a:solidFill>
                  <a:schemeClr val="lt1"/>
                </a:solidFill>
                <a:latin typeface="Source Sans Pro"/>
                <a:ea typeface="Source Sans Pro"/>
                <a:cs typeface="Source Sans Pro"/>
                <a:sym typeface="Source Sans Pro"/>
              </a:defRPr>
            </a:lvl2pPr>
            <a:lvl3pPr lvl="2" algn="r">
              <a:buNone/>
              <a:defRPr sz="1000">
                <a:solidFill>
                  <a:schemeClr val="lt1"/>
                </a:solidFill>
                <a:latin typeface="Source Sans Pro"/>
                <a:ea typeface="Source Sans Pro"/>
                <a:cs typeface="Source Sans Pro"/>
                <a:sym typeface="Source Sans Pro"/>
              </a:defRPr>
            </a:lvl3pPr>
            <a:lvl4pPr lvl="3" algn="r">
              <a:buNone/>
              <a:defRPr sz="1000">
                <a:solidFill>
                  <a:schemeClr val="lt1"/>
                </a:solidFill>
                <a:latin typeface="Source Sans Pro"/>
                <a:ea typeface="Source Sans Pro"/>
                <a:cs typeface="Source Sans Pro"/>
                <a:sym typeface="Source Sans Pro"/>
              </a:defRPr>
            </a:lvl4pPr>
            <a:lvl5pPr lvl="4" algn="r">
              <a:buNone/>
              <a:defRPr sz="1000">
                <a:solidFill>
                  <a:schemeClr val="lt1"/>
                </a:solidFill>
                <a:latin typeface="Source Sans Pro"/>
                <a:ea typeface="Source Sans Pro"/>
                <a:cs typeface="Source Sans Pro"/>
                <a:sym typeface="Source Sans Pro"/>
              </a:defRPr>
            </a:lvl5pPr>
            <a:lvl6pPr lvl="5" algn="r">
              <a:buNone/>
              <a:defRPr sz="1000">
                <a:solidFill>
                  <a:schemeClr val="lt1"/>
                </a:solidFill>
                <a:latin typeface="Source Sans Pro"/>
                <a:ea typeface="Source Sans Pro"/>
                <a:cs typeface="Source Sans Pro"/>
                <a:sym typeface="Source Sans Pro"/>
              </a:defRPr>
            </a:lvl6pPr>
            <a:lvl7pPr lvl="6" algn="r">
              <a:buNone/>
              <a:defRPr sz="1000">
                <a:solidFill>
                  <a:schemeClr val="lt1"/>
                </a:solidFill>
                <a:latin typeface="Source Sans Pro"/>
                <a:ea typeface="Source Sans Pro"/>
                <a:cs typeface="Source Sans Pro"/>
                <a:sym typeface="Source Sans Pro"/>
              </a:defRPr>
            </a:lvl7pPr>
            <a:lvl8pPr lvl="7" algn="r">
              <a:buNone/>
              <a:defRPr sz="1000">
                <a:solidFill>
                  <a:schemeClr val="lt1"/>
                </a:solidFill>
                <a:latin typeface="Source Sans Pro"/>
                <a:ea typeface="Source Sans Pro"/>
                <a:cs typeface="Source Sans Pro"/>
                <a:sym typeface="Source Sans Pro"/>
              </a:defRPr>
            </a:lvl8pPr>
            <a:lvl9pPr lvl="8" algn="r">
              <a:buNone/>
              <a:defRPr sz="1000">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5" r:id="rId6"/>
    <p:sldLayoutId id="214748365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erasmus-plus.ec.europa.eu/programme-guide/part-b/key-action-2/erasmus-mundus-action"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clarin-lt.lt/"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https://sprakbanken-clarin.lingfil.uu.se/contact.html" TargetMode="External"/><Relationship Id="rId5" Type="http://schemas.openxmlformats.org/officeDocument/2006/relationships/hyperlink" Target="https://keeleressursid.ee/en/clarin" TargetMode="External"/><Relationship Id="rId4" Type="http://schemas.openxmlformats.org/officeDocument/2006/relationships/hyperlink" Target="https://clarin-d.net/en/"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64"/>
          <p:cNvSpPr txBox="1">
            <a:spLocks noGrp="1"/>
          </p:cNvSpPr>
          <p:nvPr>
            <p:ph type="ctrTitle"/>
          </p:nvPr>
        </p:nvSpPr>
        <p:spPr>
          <a:xfrm>
            <a:off x="290125" y="294350"/>
            <a:ext cx="8828100" cy="2052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dirty="0"/>
              <a:t>How to make CLARIN visible beyond one-course level by communicating with university authorities</a:t>
            </a:r>
            <a:endParaRPr sz="3600" dirty="0"/>
          </a:p>
        </p:txBody>
      </p:sp>
      <p:sp>
        <p:nvSpPr>
          <p:cNvPr id="420" name="Google Shape;420;p64"/>
          <p:cNvSpPr txBox="1">
            <a:spLocks noGrp="1"/>
          </p:cNvSpPr>
          <p:nvPr>
            <p:ph type="subTitle" idx="1"/>
          </p:nvPr>
        </p:nvSpPr>
        <p:spPr>
          <a:xfrm>
            <a:off x="336375" y="2312725"/>
            <a:ext cx="5704500" cy="3111300"/>
          </a:xfrm>
          <a:prstGeom prst="rect">
            <a:avLst/>
          </a:prstGeom>
        </p:spPr>
        <p:txBody>
          <a:bodyPr spcFirstLastPara="1" wrap="square" lIns="91425" tIns="91425" rIns="91425" bIns="91425" anchor="t" anchorCtr="0">
            <a:noAutofit/>
          </a:bodyPr>
          <a:lstStyle/>
          <a:p>
            <a:pPr marL="0" lvl="0" indent="0" algn="just" rtl="0">
              <a:lnSpc>
                <a:spcPct val="115000"/>
              </a:lnSpc>
              <a:spcBef>
                <a:spcPts val="0"/>
              </a:spcBef>
              <a:spcAft>
                <a:spcPts val="0"/>
              </a:spcAft>
              <a:buNone/>
            </a:pPr>
            <a:r>
              <a:rPr lang="en-GB" sz="2700" b="1"/>
              <a:t>Jurgita Vaičenonienė</a:t>
            </a:r>
            <a:endParaRPr sz="2700" b="1"/>
          </a:p>
          <a:p>
            <a:pPr marL="0" lvl="0" indent="0" algn="just" rtl="0">
              <a:lnSpc>
                <a:spcPct val="115000"/>
              </a:lnSpc>
              <a:spcBef>
                <a:spcPts val="0"/>
              </a:spcBef>
              <a:spcAft>
                <a:spcPts val="0"/>
              </a:spcAft>
              <a:buNone/>
            </a:pPr>
            <a:r>
              <a:rPr lang="en-GB" sz="2700" b="1"/>
              <a:t>CLARIN - LT</a:t>
            </a:r>
            <a:endParaRPr sz="2200" b="1"/>
          </a:p>
          <a:p>
            <a:pPr marL="0" lvl="0" indent="0" algn="l" rtl="0">
              <a:lnSpc>
                <a:spcPct val="98181"/>
              </a:lnSpc>
              <a:spcBef>
                <a:spcPts val="1000"/>
              </a:spcBef>
              <a:spcAft>
                <a:spcPts val="0"/>
              </a:spcAft>
              <a:buClr>
                <a:schemeClr val="dk1"/>
              </a:buClr>
              <a:buSzPts val="1100"/>
              <a:buFont typeface="Arial"/>
              <a:buNone/>
            </a:pPr>
            <a:r>
              <a:rPr lang="en-GB" sz="1600" b="1"/>
              <a:t>Department of Lithuanian Studies, Vytautas Magnus University, Kaunas, Lithuania </a:t>
            </a:r>
            <a:endParaRPr sz="1600" b="1"/>
          </a:p>
          <a:p>
            <a:pPr marL="0" lvl="0" indent="0" algn="l" rtl="0">
              <a:lnSpc>
                <a:spcPct val="98181"/>
              </a:lnSpc>
              <a:spcBef>
                <a:spcPts val="1000"/>
              </a:spcBef>
              <a:spcAft>
                <a:spcPts val="0"/>
              </a:spcAft>
              <a:buClr>
                <a:schemeClr val="dk1"/>
              </a:buClr>
              <a:buSzPts val="1100"/>
              <a:buFont typeface="Arial"/>
              <a:buNone/>
            </a:pPr>
            <a:r>
              <a:rPr lang="en-GB" sz="1600" b="1"/>
              <a:t>jurgita.vaicenoniene@vdu.lt</a:t>
            </a:r>
            <a:endParaRPr sz="1600" b="1"/>
          </a:p>
          <a:p>
            <a:pPr marL="0" lvl="0" indent="0" algn="just" rtl="0">
              <a:lnSpc>
                <a:spcPct val="115000"/>
              </a:lnSpc>
              <a:spcBef>
                <a:spcPts val="0"/>
              </a:spcBef>
              <a:spcAft>
                <a:spcPts val="0"/>
              </a:spcAft>
              <a:buClr>
                <a:schemeClr val="dk1"/>
              </a:buClr>
              <a:buSzPts val="1100"/>
              <a:buFont typeface="Arial"/>
              <a:buNone/>
            </a:pPr>
            <a:endParaRPr sz="2400" b="1"/>
          </a:p>
          <a:p>
            <a:pPr marL="0" lvl="0" indent="0" algn="just" rtl="0">
              <a:lnSpc>
                <a:spcPct val="115000"/>
              </a:lnSpc>
              <a:spcBef>
                <a:spcPts val="0"/>
              </a:spcBef>
              <a:spcAft>
                <a:spcPts val="0"/>
              </a:spcAft>
              <a:buNone/>
            </a:pPr>
            <a:endParaRPr sz="3000" b="1"/>
          </a:p>
          <a:p>
            <a:pPr marL="0" lvl="0" indent="0" algn="just" rtl="0">
              <a:lnSpc>
                <a:spcPct val="115000"/>
              </a:lnSpc>
              <a:spcBef>
                <a:spcPts val="0"/>
              </a:spcBef>
              <a:spcAft>
                <a:spcPts val="0"/>
              </a:spcAft>
              <a:buNone/>
            </a:pPr>
            <a:endParaRPr sz="30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73"/>
          <p:cNvSpPr txBox="1">
            <a:spLocks noGrp="1"/>
          </p:cNvSpPr>
          <p:nvPr>
            <p:ph type="title"/>
          </p:nvPr>
        </p:nvSpPr>
        <p:spPr>
          <a:xfrm>
            <a:off x="290125" y="965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07416E"/>
                </a:solidFill>
              </a:rPr>
              <a:t>A gradual build-up approach</a:t>
            </a:r>
            <a:endParaRPr sz="3000"/>
          </a:p>
        </p:txBody>
      </p:sp>
      <p:sp>
        <p:nvSpPr>
          <p:cNvPr id="476" name="Google Shape;476;p73"/>
          <p:cNvSpPr txBox="1">
            <a:spLocks noGrp="1"/>
          </p:cNvSpPr>
          <p:nvPr>
            <p:ph type="body" idx="1"/>
          </p:nvPr>
        </p:nvSpPr>
        <p:spPr>
          <a:xfrm>
            <a:off x="311700" y="826425"/>
            <a:ext cx="8520600" cy="3742500"/>
          </a:xfrm>
          <a:prstGeom prst="rect">
            <a:avLst/>
          </a:prstGeom>
        </p:spPr>
        <p:txBody>
          <a:bodyPr spcFirstLastPara="1" wrap="square" lIns="91425" tIns="91425" rIns="91425" bIns="91425" anchor="t" anchorCtr="0">
            <a:noAutofit/>
          </a:bodyPr>
          <a:lstStyle/>
          <a:p>
            <a:pPr marL="457200" lvl="0" indent="-355600" algn="l" rtl="0">
              <a:lnSpc>
                <a:spcPct val="98181"/>
              </a:lnSpc>
              <a:spcBef>
                <a:spcPts val="1000"/>
              </a:spcBef>
              <a:spcAft>
                <a:spcPts val="0"/>
              </a:spcAft>
              <a:buClr>
                <a:schemeClr val="dk2"/>
              </a:buClr>
              <a:buSzPts val="2000"/>
              <a:buChar char="●"/>
            </a:pPr>
            <a:r>
              <a:rPr lang="en-GB" sz="2000" b="1">
                <a:solidFill>
                  <a:schemeClr val="dk2"/>
                </a:solidFill>
              </a:rPr>
              <a:t>1st semester: awareness of the infrastructure: </a:t>
            </a:r>
            <a:endParaRPr sz="2000" b="1">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Introductory CLARIN session.</a:t>
            </a:r>
            <a:endParaRPr sz="2000">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VLO-based assignment (searching for relevant info/data).</a:t>
            </a:r>
            <a:endParaRPr sz="2000">
              <a:solidFill>
                <a:schemeClr val="dk2"/>
              </a:solidFill>
            </a:endParaRPr>
          </a:p>
          <a:p>
            <a:pPr marL="457200" lvl="0" indent="-355600" algn="l" rtl="0">
              <a:lnSpc>
                <a:spcPct val="98181"/>
              </a:lnSpc>
              <a:spcBef>
                <a:spcPts val="1000"/>
              </a:spcBef>
              <a:spcAft>
                <a:spcPts val="0"/>
              </a:spcAft>
              <a:buClr>
                <a:schemeClr val="dk2"/>
              </a:buClr>
              <a:buSzPts val="2000"/>
              <a:buChar char="●"/>
            </a:pPr>
            <a:r>
              <a:rPr lang="en-GB" sz="2000" b="1">
                <a:solidFill>
                  <a:schemeClr val="dk2"/>
                </a:solidFill>
              </a:rPr>
              <a:t>2nd/3rd semesters: applied use of resources, tools, and other services:</a:t>
            </a:r>
            <a:endParaRPr sz="2000" b="1">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Corpus-based projects.</a:t>
            </a:r>
            <a:endParaRPr sz="2000">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Comparative SoMu-country studies using CLARIN resources.</a:t>
            </a:r>
            <a:endParaRPr sz="2000">
              <a:solidFill>
                <a:schemeClr val="dk2"/>
              </a:solidFill>
            </a:endParaRPr>
          </a:p>
          <a:p>
            <a:pPr marL="457200" lvl="0" indent="-355600" algn="l" rtl="0">
              <a:lnSpc>
                <a:spcPct val="98181"/>
              </a:lnSpc>
              <a:spcBef>
                <a:spcPts val="1000"/>
              </a:spcBef>
              <a:spcAft>
                <a:spcPts val="0"/>
              </a:spcAft>
              <a:buClr>
                <a:schemeClr val="dk2"/>
              </a:buClr>
              <a:buSzPts val="2000"/>
              <a:buChar char="●"/>
            </a:pPr>
            <a:r>
              <a:rPr lang="en-GB" sz="2000" b="1">
                <a:solidFill>
                  <a:schemeClr val="dk2"/>
                </a:solidFill>
              </a:rPr>
              <a:t>4th semester: contribution – (only) selected theses data?</a:t>
            </a:r>
            <a:endParaRPr sz="2000" b="1">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Thesis deposit in CLARIN-X repository.</a:t>
            </a:r>
            <a:endParaRPr sz="2000">
              <a:solidFill>
                <a:schemeClr val="dk2"/>
              </a:solidFill>
            </a:endParaRPr>
          </a:p>
          <a:p>
            <a:pPr marL="914400" lvl="1" indent="-355600" algn="l" rtl="0">
              <a:lnSpc>
                <a:spcPct val="98181"/>
              </a:lnSpc>
              <a:spcBef>
                <a:spcPts val="1000"/>
              </a:spcBef>
              <a:spcAft>
                <a:spcPts val="0"/>
              </a:spcAft>
              <a:buClr>
                <a:schemeClr val="dk2"/>
              </a:buClr>
              <a:buSzPts val="2000"/>
              <a:buChar char="○"/>
            </a:pPr>
            <a:r>
              <a:rPr lang="en-GB" sz="2000">
                <a:solidFill>
                  <a:schemeClr val="dk2"/>
                </a:solidFill>
              </a:rPr>
              <a:t>Dataset documentation (DMPs submitted?)</a:t>
            </a:r>
            <a:endParaRPr sz="2000">
              <a:solidFill>
                <a:schemeClr val="dk2"/>
              </a:solidFill>
            </a:endParaRPr>
          </a:p>
          <a:p>
            <a:pPr marL="0" lvl="0" indent="0" algn="l" rtl="0">
              <a:spcBef>
                <a:spcPts val="0"/>
              </a:spcBef>
              <a:spcAft>
                <a:spcPts val="1200"/>
              </a:spcAft>
              <a:buNone/>
            </a:pPr>
            <a:endParaRPr/>
          </a:p>
        </p:txBody>
      </p:sp>
      <p:sp>
        <p:nvSpPr>
          <p:cNvPr id="477" name="Google Shape;477;p73"/>
          <p:cNvSpPr txBox="1"/>
          <p:nvPr/>
        </p:nvSpPr>
        <p:spPr>
          <a:xfrm>
            <a:off x="6466375" y="141850"/>
            <a:ext cx="2784600" cy="66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Awareness         Use        (Contribution)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Courses           Projects      Thesis data</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rgbClr val="595959"/>
              </a:solidFill>
              <a:latin typeface="Source Sans Pro"/>
              <a:ea typeface="Source Sans Pro"/>
              <a:cs typeface="Source Sans Pro"/>
              <a:sym typeface="Source Sans Pro"/>
            </a:endParaRPr>
          </a:p>
        </p:txBody>
      </p:sp>
      <p:pic>
        <p:nvPicPr>
          <p:cNvPr id="478" name="Google Shape;478;p73"/>
          <p:cNvPicPr preferRelativeResize="0"/>
          <p:nvPr/>
        </p:nvPicPr>
        <p:blipFill>
          <a:blip r:embed="rId3">
            <a:alphaModFix/>
          </a:blip>
          <a:stretch>
            <a:fillRect/>
          </a:stretch>
        </p:blipFill>
        <p:spPr>
          <a:xfrm>
            <a:off x="152400" y="4422250"/>
            <a:ext cx="304800" cy="228600"/>
          </a:xfrm>
          <a:prstGeom prst="rect">
            <a:avLst/>
          </a:prstGeom>
          <a:noFill/>
          <a:ln>
            <a:noFill/>
          </a:ln>
        </p:spPr>
      </p:pic>
      <p:sp>
        <p:nvSpPr>
          <p:cNvPr id="479" name="Google Shape;479;p73"/>
          <p:cNvSpPr/>
          <p:nvPr/>
        </p:nvSpPr>
        <p:spPr>
          <a:xfrm>
            <a:off x="7274300" y="296050"/>
            <a:ext cx="219000" cy="86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sp>
        <p:nvSpPr>
          <p:cNvPr id="480" name="Google Shape;480;p73"/>
          <p:cNvSpPr/>
          <p:nvPr/>
        </p:nvSpPr>
        <p:spPr>
          <a:xfrm>
            <a:off x="7799825" y="296050"/>
            <a:ext cx="219000" cy="86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sp>
        <p:nvSpPr>
          <p:cNvPr id="481" name="Google Shape;481;p73"/>
          <p:cNvSpPr/>
          <p:nvPr/>
        </p:nvSpPr>
        <p:spPr>
          <a:xfrm>
            <a:off x="6734650" y="453275"/>
            <a:ext cx="135600" cy="1911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sp>
        <p:nvSpPr>
          <p:cNvPr id="482" name="Google Shape;482;p73"/>
          <p:cNvSpPr/>
          <p:nvPr/>
        </p:nvSpPr>
        <p:spPr>
          <a:xfrm>
            <a:off x="7562375" y="453275"/>
            <a:ext cx="135600" cy="1911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sp>
        <p:nvSpPr>
          <p:cNvPr id="483" name="Google Shape;483;p73"/>
          <p:cNvSpPr/>
          <p:nvPr/>
        </p:nvSpPr>
        <p:spPr>
          <a:xfrm>
            <a:off x="8390100" y="453275"/>
            <a:ext cx="135600" cy="1911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74"/>
          <p:cNvSpPr txBox="1">
            <a:spLocks noGrp="1"/>
          </p:cNvSpPr>
          <p:nvPr>
            <p:ph type="title"/>
          </p:nvPr>
        </p:nvSpPr>
        <p:spPr>
          <a:xfrm>
            <a:off x="311700" y="219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t>Suggested workflow</a:t>
            </a:r>
            <a:endParaRPr sz="3000"/>
          </a:p>
        </p:txBody>
      </p:sp>
      <p:sp>
        <p:nvSpPr>
          <p:cNvPr id="489" name="Google Shape;489;p7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7922" algn="l" rtl="0">
              <a:spcBef>
                <a:spcPts val="0"/>
              </a:spcBef>
              <a:spcAft>
                <a:spcPts val="0"/>
              </a:spcAft>
              <a:buSzPts val="1879"/>
              <a:buChar char="●"/>
            </a:pPr>
            <a:r>
              <a:rPr lang="en-GB" sz="1879"/>
              <a:t>New curriculum is formed.</a:t>
            </a:r>
            <a:endParaRPr sz="1879"/>
          </a:p>
          <a:p>
            <a:pPr marL="457200" lvl="0" indent="-347922" algn="l" rtl="0">
              <a:spcBef>
                <a:spcPts val="0"/>
              </a:spcBef>
              <a:spcAft>
                <a:spcPts val="0"/>
              </a:spcAft>
              <a:buSzPts val="1879"/>
              <a:buChar char="●"/>
            </a:pPr>
            <a:r>
              <a:rPr lang="en-GB" sz="1879"/>
              <a:t>Individual meetings with lecturers and CLARIN representatives organized to align CLARIN offers with learning outcomes/ course goals and co-design particular activities/ suggest particular tools, resources/ records/invited CLARIN trainers, etc.</a:t>
            </a:r>
            <a:endParaRPr sz="1879"/>
          </a:p>
          <a:p>
            <a:pPr marL="457200" lvl="0" indent="-347922" algn="l" rtl="0">
              <a:spcBef>
                <a:spcPts val="0"/>
              </a:spcBef>
              <a:spcAft>
                <a:spcPts val="0"/>
              </a:spcAft>
              <a:buSzPts val="1879"/>
              <a:buChar char="●"/>
            </a:pPr>
            <a:r>
              <a:rPr lang="en-GB" sz="1879"/>
              <a:t>Pilots run (student feedback, examples of student work, lecturer reflections). </a:t>
            </a:r>
            <a:endParaRPr sz="1879"/>
          </a:p>
          <a:p>
            <a:pPr marL="0" lvl="0" indent="0" algn="ctr" rtl="0">
              <a:spcBef>
                <a:spcPts val="1200"/>
              </a:spcBef>
              <a:spcAft>
                <a:spcPts val="0"/>
              </a:spcAft>
              <a:buSzPts val="605"/>
              <a:buNone/>
            </a:pPr>
            <a:r>
              <a:rPr lang="en-GB" sz="1879" b="1"/>
              <a:t>Mapping Curriculum-&gt; Aligning with Learning Outcomes -&gt; Engaging Lecturers -&gt; Providing Ready-to-Use Materials -&gt; Piloting in Selected Courses -&gt; Scaling to Programme Level</a:t>
            </a:r>
            <a:endParaRPr sz="1410" b="1"/>
          </a:p>
          <a:p>
            <a:pPr marL="0" lvl="0" indent="0" algn="l" rtl="0">
              <a:spcBef>
                <a:spcPts val="1200"/>
              </a:spcBef>
              <a:spcAft>
                <a:spcPts val="1200"/>
              </a:spcAft>
              <a:buSzPts val="605"/>
              <a:buNone/>
            </a:pPr>
            <a:endParaRPr sz="141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75"/>
          <p:cNvSpPr txBox="1">
            <a:spLocks noGrp="1"/>
          </p:cNvSpPr>
          <p:nvPr>
            <p:ph type="title"/>
          </p:nvPr>
        </p:nvSpPr>
        <p:spPr>
          <a:xfrm>
            <a:off x="311700" y="1292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07416E"/>
                </a:solidFill>
              </a:rPr>
              <a:t>What’s next? </a:t>
            </a:r>
            <a:endParaRPr sz="3000"/>
          </a:p>
        </p:txBody>
      </p:sp>
      <p:sp>
        <p:nvSpPr>
          <p:cNvPr id="495" name="Google Shape;495;p7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87350" algn="l" rtl="0">
              <a:lnSpc>
                <a:spcPct val="98181"/>
              </a:lnSpc>
              <a:spcBef>
                <a:spcPts val="1000"/>
              </a:spcBef>
              <a:spcAft>
                <a:spcPts val="0"/>
              </a:spcAft>
              <a:buClr>
                <a:schemeClr val="dk2"/>
              </a:buClr>
              <a:buSzPts val="2500"/>
              <a:buChar char="●"/>
            </a:pPr>
            <a:r>
              <a:rPr lang="en-GB" sz="2500">
                <a:solidFill>
                  <a:schemeClr val="dk2"/>
                </a:solidFill>
              </a:rPr>
              <a:t>The SoMu board members’ opinions diverged...</a:t>
            </a:r>
            <a:endParaRPr sz="2500">
              <a:solidFill>
                <a:schemeClr val="dk2"/>
              </a:solidFill>
            </a:endParaRPr>
          </a:p>
          <a:p>
            <a:pPr marL="457200" lvl="0" indent="-387350" algn="l" rtl="0">
              <a:lnSpc>
                <a:spcPct val="98181"/>
              </a:lnSpc>
              <a:spcBef>
                <a:spcPts val="1000"/>
              </a:spcBef>
              <a:spcAft>
                <a:spcPts val="0"/>
              </a:spcAft>
              <a:buClr>
                <a:schemeClr val="dk2"/>
              </a:buClr>
              <a:buSzPts val="2500"/>
              <a:buChar char="●"/>
            </a:pPr>
            <a:r>
              <a:rPr lang="en-GB" sz="2500">
                <a:solidFill>
                  <a:schemeClr val="dk2"/>
                </a:solidFill>
              </a:rPr>
              <a:t>Possible follow-up (if invited):</a:t>
            </a:r>
            <a:endParaRPr sz="2500">
              <a:solidFill>
                <a:schemeClr val="dk2"/>
              </a:solidFill>
            </a:endParaRPr>
          </a:p>
          <a:p>
            <a:pPr marL="914400" lvl="1" indent="-374650" algn="l" rtl="0">
              <a:lnSpc>
                <a:spcPct val="98181"/>
              </a:lnSpc>
              <a:spcBef>
                <a:spcPts val="1000"/>
              </a:spcBef>
              <a:spcAft>
                <a:spcPts val="0"/>
              </a:spcAft>
              <a:buClr>
                <a:schemeClr val="dk2"/>
              </a:buClr>
              <a:buSzPts val="2300"/>
              <a:buChar char="○"/>
            </a:pPr>
            <a:r>
              <a:rPr lang="en-GB" sz="2300">
                <a:solidFill>
                  <a:schemeClr val="dk2"/>
                </a:solidFill>
              </a:rPr>
              <a:t>Participation in new curriculum design</a:t>
            </a:r>
            <a:endParaRPr sz="2300">
              <a:solidFill>
                <a:schemeClr val="dk2"/>
              </a:solidFill>
            </a:endParaRPr>
          </a:p>
          <a:p>
            <a:pPr marL="914400" lvl="1" indent="-374650" algn="l" rtl="0">
              <a:lnSpc>
                <a:spcPct val="98181"/>
              </a:lnSpc>
              <a:spcBef>
                <a:spcPts val="1000"/>
              </a:spcBef>
              <a:spcAft>
                <a:spcPts val="0"/>
              </a:spcAft>
              <a:buClr>
                <a:schemeClr val="dk2"/>
              </a:buClr>
              <a:buSzPts val="2300"/>
              <a:buChar char="○"/>
            </a:pPr>
            <a:r>
              <a:rPr lang="en-GB" sz="2300">
                <a:solidFill>
                  <a:schemeClr val="dk2"/>
                </a:solidFill>
              </a:rPr>
              <a:t>Participation in Erasmus Mundus proposal writing</a:t>
            </a:r>
            <a:endParaRPr sz="2300">
              <a:solidFill>
                <a:schemeClr val="dk2"/>
              </a:solidFill>
            </a:endParaRPr>
          </a:p>
          <a:p>
            <a:pPr marL="457200" lvl="0" indent="-387350" algn="l" rtl="0">
              <a:lnSpc>
                <a:spcPct val="98181"/>
              </a:lnSpc>
              <a:spcBef>
                <a:spcPts val="1000"/>
              </a:spcBef>
              <a:spcAft>
                <a:spcPts val="0"/>
              </a:spcAft>
              <a:buClr>
                <a:schemeClr val="dk2"/>
              </a:buClr>
              <a:buSzPts val="2500"/>
              <a:buChar char="●"/>
            </a:pPr>
            <a:r>
              <a:rPr lang="en-GB" sz="2500">
                <a:solidFill>
                  <a:schemeClr val="dk2"/>
                </a:solidFill>
              </a:rPr>
              <a:t>New student cohort if the programme is updated: autumn 2027. </a:t>
            </a:r>
            <a:endParaRPr sz="2500">
              <a:solidFill>
                <a:schemeClr val="dk2"/>
              </a:solidFill>
            </a:endParaRPr>
          </a:p>
          <a:p>
            <a:pPr marL="0" lvl="0" indent="0" algn="l" rtl="0">
              <a:spcBef>
                <a:spcPts val="0"/>
              </a:spcBef>
              <a:spcAft>
                <a:spcPts val="1200"/>
              </a:spcAft>
              <a:buNone/>
            </a:pPr>
            <a:endParaRPr sz="25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pic>
        <p:nvPicPr>
          <p:cNvPr id="500" name="Google Shape;500;p76"/>
          <p:cNvPicPr preferRelativeResize="0"/>
          <p:nvPr/>
        </p:nvPicPr>
        <p:blipFill>
          <a:blip r:embed="rId3">
            <a:alphaModFix/>
          </a:blip>
          <a:stretch>
            <a:fillRect/>
          </a:stretch>
        </p:blipFill>
        <p:spPr>
          <a:xfrm>
            <a:off x="1278325" y="0"/>
            <a:ext cx="6985800" cy="47825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6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68300" algn="l" rtl="0">
              <a:spcBef>
                <a:spcPts val="0"/>
              </a:spcBef>
              <a:spcAft>
                <a:spcPts val="0"/>
              </a:spcAft>
              <a:buSzPts val="2200"/>
              <a:buChar char="●"/>
            </a:pPr>
            <a:r>
              <a:rPr lang="en-GB"/>
              <a:t>Programme-level meeting (new chair): Sociolinguistics and Multilingualism</a:t>
            </a:r>
            <a:endParaRPr/>
          </a:p>
          <a:p>
            <a:pPr marL="457200" lvl="0" indent="-368300" algn="l" rtl="0">
              <a:spcBef>
                <a:spcPts val="0"/>
              </a:spcBef>
              <a:spcAft>
                <a:spcPts val="0"/>
              </a:spcAft>
              <a:buSzPts val="2200"/>
              <a:buChar char="●"/>
            </a:pPr>
            <a:r>
              <a:rPr lang="en-GB"/>
              <a:t>Department-level meeting (new head): Department of Multilingual Studies</a:t>
            </a:r>
            <a:endParaRPr/>
          </a:p>
          <a:p>
            <a:pPr marL="457200" lvl="0" indent="-368300" algn="l" rtl="0">
              <a:spcBef>
                <a:spcPts val="0"/>
              </a:spcBef>
              <a:spcAft>
                <a:spcPts val="0"/>
              </a:spcAft>
              <a:buSzPts val="2200"/>
              <a:buChar char="●"/>
            </a:pPr>
            <a:r>
              <a:rPr lang="en-GB"/>
              <a:t>Institute-level meeting (new chair): Institute of Exile Studies</a:t>
            </a:r>
            <a:endParaRPr/>
          </a:p>
          <a:p>
            <a:pPr marL="457200" lvl="0" indent="-368300" algn="l" rtl="0">
              <a:spcBef>
                <a:spcPts val="0"/>
              </a:spcBef>
              <a:spcAft>
                <a:spcPts val="0"/>
              </a:spcAft>
              <a:buSzPts val="2200"/>
              <a:buChar char="●"/>
            </a:pPr>
            <a:r>
              <a:rPr lang="en-GB"/>
              <a:t>Faculty-level meeting (new dean): the Faculty of Humanities</a:t>
            </a:r>
            <a:endParaRPr/>
          </a:p>
          <a:p>
            <a:pPr marL="457200" lvl="0" indent="-368300" algn="l" rtl="0">
              <a:spcBef>
                <a:spcPts val="0"/>
              </a:spcBef>
              <a:spcAft>
                <a:spcPts val="0"/>
              </a:spcAft>
              <a:buSzPts val="2200"/>
              <a:buChar char="●"/>
            </a:pPr>
            <a:r>
              <a:rPr lang="en-GB"/>
              <a:t>Vice-rector level meeting (new as well/planned in April)</a:t>
            </a:r>
            <a:endParaRPr/>
          </a:p>
        </p:txBody>
      </p:sp>
      <p:sp>
        <p:nvSpPr>
          <p:cNvPr id="426" name="Google Shape;426;p65"/>
          <p:cNvSpPr txBox="1">
            <a:spLocks noGrp="1"/>
          </p:cNvSpPr>
          <p:nvPr>
            <p:ph type="title"/>
          </p:nvPr>
        </p:nvSpPr>
        <p:spPr>
          <a:xfrm>
            <a:off x="311700" y="92500"/>
            <a:ext cx="8520600" cy="925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2800"/>
              <a:t>VMU changes in 2025: introducing “ourselves” to</a:t>
            </a:r>
            <a:endParaRPr sz="2800"/>
          </a:p>
          <a:p>
            <a:pPr marL="0" lvl="0" indent="0" algn="l" rtl="0">
              <a:lnSpc>
                <a:spcPct val="115000"/>
              </a:lnSpc>
              <a:spcBef>
                <a:spcPts val="0"/>
              </a:spcBef>
              <a:spcAft>
                <a:spcPts val="0"/>
              </a:spcAft>
              <a:buClr>
                <a:schemeClr val="dk1"/>
              </a:buClr>
              <a:buSzPts val="1100"/>
              <a:buFont typeface="Arial"/>
              <a:buNone/>
            </a:pPr>
            <a:r>
              <a:rPr lang="en-GB" sz="2800"/>
              <a:t>the newly elected VMU administration team</a:t>
            </a:r>
            <a:endParaRPr sz="2800"/>
          </a:p>
          <a:p>
            <a:pPr marL="0" lvl="0" indent="0" algn="l" rtl="0">
              <a:spcBef>
                <a:spcPts val="0"/>
              </a:spcBef>
              <a:spcAft>
                <a:spcPts val="0"/>
              </a:spcAft>
              <a:buNone/>
            </a:pPr>
            <a:endParaRPr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66"/>
          <p:cNvSpPr txBox="1">
            <a:spLocks noGrp="1"/>
          </p:cNvSpPr>
          <p:nvPr>
            <p:ph type="title"/>
          </p:nvPr>
        </p:nvSpPr>
        <p:spPr>
          <a:xfrm>
            <a:off x="311700" y="1592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t>“Case Study”</a:t>
            </a:r>
            <a:endParaRPr sz="3000"/>
          </a:p>
        </p:txBody>
      </p:sp>
      <p:pic>
        <p:nvPicPr>
          <p:cNvPr id="432" name="Google Shape;432;p66"/>
          <p:cNvPicPr preferRelativeResize="0"/>
          <p:nvPr/>
        </p:nvPicPr>
        <p:blipFill>
          <a:blip r:embed="rId3">
            <a:alphaModFix/>
          </a:blip>
          <a:stretch>
            <a:fillRect/>
          </a:stretch>
        </p:blipFill>
        <p:spPr>
          <a:xfrm>
            <a:off x="2729025" y="1430750"/>
            <a:ext cx="4409576" cy="1634375"/>
          </a:xfrm>
          <a:prstGeom prst="rect">
            <a:avLst/>
          </a:prstGeom>
          <a:noFill/>
          <a:ln>
            <a:noFill/>
          </a:ln>
        </p:spPr>
      </p:pic>
      <p:pic>
        <p:nvPicPr>
          <p:cNvPr id="433" name="Google Shape;433;p66"/>
          <p:cNvPicPr preferRelativeResize="0"/>
          <p:nvPr/>
        </p:nvPicPr>
        <p:blipFill>
          <a:blip r:embed="rId4">
            <a:alphaModFix/>
          </a:blip>
          <a:stretch>
            <a:fillRect/>
          </a:stretch>
        </p:blipFill>
        <p:spPr>
          <a:xfrm>
            <a:off x="824625" y="3312326"/>
            <a:ext cx="7528924" cy="8594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7"/>
          <p:cNvSpPr txBox="1">
            <a:spLocks noGrp="1"/>
          </p:cNvSpPr>
          <p:nvPr>
            <p:ph type="title"/>
          </p:nvPr>
        </p:nvSpPr>
        <p:spPr>
          <a:xfrm>
            <a:off x="311700" y="1138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t>About</a:t>
            </a:r>
            <a:endParaRPr sz="3000"/>
          </a:p>
        </p:txBody>
      </p:sp>
      <p:sp>
        <p:nvSpPr>
          <p:cNvPr id="439" name="Google Shape;439;p67"/>
          <p:cNvSpPr txBox="1">
            <a:spLocks noGrp="1"/>
          </p:cNvSpPr>
          <p:nvPr>
            <p:ph type="body" idx="1"/>
          </p:nvPr>
        </p:nvSpPr>
        <p:spPr>
          <a:xfrm>
            <a:off x="342550" y="826425"/>
            <a:ext cx="8520600" cy="3653100"/>
          </a:xfrm>
          <a:prstGeom prst="rect">
            <a:avLst/>
          </a:prstGeom>
        </p:spPr>
        <p:txBody>
          <a:bodyPr spcFirstLastPara="1" wrap="square" lIns="91425" tIns="91425" rIns="91425" bIns="91425" anchor="t" anchorCtr="0">
            <a:noAutofit/>
          </a:bodyPr>
          <a:lstStyle/>
          <a:p>
            <a:pPr marL="457200" lvl="0" indent="-374650" algn="l" rtl="0">
              <a:lnSpc>
                <a:spcPct val="78181"/>
              </a:lnSpc>
              <a:spcBef>
                <a:spcPts val="1000"/>
              </a:spcBef>
              <a:spcAft>
                <a:spcPts val="0"/>
              </a:spcAft>
              <a:buClr>
                <a:schemeClr val="dk2"/>
              </a:buClr>
              <a:buSzPts val="2300"/>
              <a:buChar char="●"/>
            </a:pPr>
            <a:r>
              <a:rPr lang="en-GB" sz="2300">
                <a:solidFill>
                  <a:schemeClr val="dk2"/>
                </a:solidFill>
              </a:rPr>
              <a:t>The International Master “Sociolinguistics and Multilingualism” (SoMu), jointly developed by four European universities in 2013, to provide students with a solid grounding in the social and academic aspects of sociolinguistics and multilingualism at a local, national, and international level.</a:t>
            </a:r>
            <a:endParaRPr sz="2300">
              <a:solidFill>
                <a:schemeClr val="dk2"/>
              </a:solidFill>
            </a:endParaRPr>
          </a:p>
          <a:p>
            <a:pPr marL="457200" lvl="0" indent="-374650" algn="l" rtl="0">
              <a:lnSpc>
                <a:spcPct val="78181"/>
              </a:lnSpc>
              <a:spcBef>
                <a:spcPts val="0"/>
              </a:spcBef>
              <a:spcAft>
                <a:spcPts val="0"/>
              </a:spcAft>
              <a:buSzPts val="2300"/>
              <a:buChar char="●"/>
            </a:pPr>
            <a:r>
              <a:rPr lang="en-GB" sz="2300">
                <a:solidFill>
                  <a:schemeClr val="dk2"/>
                </a:solidFill>
              </a:rPr>
              <a:t>It is a joint degree programme offered by  </a:t>
            </a:r>
            <a:endParaRPr sz="2300">
              <a:solidFill>
                <a:schemeClr val="dk2"/>
              </a:solidFill>
            </a:endParaRPr>
          </a:p>
          <a:p>
            <a:pPr marL="914400" lvl="1" indent="-374650" algn="l" rtl="0">
              <a:lnSpc>
                <a:spcPct val="78181"/>
              </a:lnSpc>
              <a:spcBef>
                <a:spcPts val="0"/>
              </a:spcBef>
              <a:spcAft>
                <a:spcPts val="0"/>
              </a:spcAft>
              <a:buSzPts val="2300"/>
              <a:buChar char="○"/>
            </a:pPr>
            <a:r>
              <a:rPr lang="en-GB" sz="2300">
                <a:solidFill>
                  <a:schemeClr val="dk2"/>
                </a:solidFill>
              </a:rPr>
              <a:t>Johannes Gutenberg-University Mainz (Germany) and </a:t>
            </a:r>
            <a:endParaRPr sz="2300">
              <a:solidFill>
                <a:schemeClr val="dk2"/>
              </a:solidFill>
            </a:endParaRPr>
          </a:p>
          <a:p>
            <a:pPr marL="914400" lvl="1" indent="-374650" algn="l" rtl="0">
              <a:lnSpc>
                <a:spcPct val="78181"/>
              </a:lnSpc>
              <a:spcBef>
                <a:spcPts val="0"/>
              </a:spcBef>
              <a:spcAft>
                <a:spcPts val="0"/>
              </a:spcAft>
              <a:buSzPts val="2300"/>
              <a:buChar char="○"/>
            </a:pPr>
            <a:r>
              <a:rPr lang="en-GB" sz="2300">
                <a:solidFill>
                  <a:schemeClr val="dk2"/>
                </a:solidFill>
              </a:rPr>
              <a:t>Vytautas Magnus University Kaunas (Lithuania) in cooperation </a:t>
            </a:r>
            <a:endParaRPr sz="2300">
              <a:solidFill>
                <a:schemeClr val="dk2"/>
              </a:solidFill>
            </a:endParaRPr>
          </a:p>
          <a:p>
            <a:pPr marL="914400" lvl="1" indent="-374650" algn="l" rtl="0">
              <a:lnSpc>
                <a:spcPct val="78181"/>
              </a:lnSpc>
              <a:spcBef>
                <a:spcPts val="0"/>
              </a:spcBef>
              <a:spcAft>
                <a:spcPts val="0"/>
              </a:spcAft>
              <a:buSzPts val="2300"/>
              <a:buChar char="○"/>
            </a:pPr>
            <a:r>
              <a:rPr lang="en-GB" sz="2300">
                <a:solidFill>
                  <a:schemeClr val="dk2"/>
                </a:solidFill>
              </a:rPr>
              <a:t>with Stockholm University (Sweden) </a:t>
            </a:r>
            <a:endParaRPr sz="2300">
              <a:solidFill>
                <a:schemeClr val="dk2"/>
              </a:solidFill>
            </a:endParaRPr>
          </a:p>
          <a:p>
            <a:pPr marL="914400" lvl="1" indent="-374650" algn="l" rtl="0">
              <a:lnSpc>
                <a:spcPct val="78181"/>
              </a:lnSpc>
              <a:spcBef>
                <a:spcPts val="0"/>
              </a:spcBef>
              <a:spcAft>
                <a:spcPts val="0"/>
              </a:spcAft>
              <a:buSzPts val="2300"/>
              <a:buChar char="○"/>
            </a:pPr>
            <a:r>
              <a:rPr lang="en-GB" sz="2300">
                <a:solidFill>
                  <a:schemeClr val="dk2"/>
                </a:solidFill>
              </a:rPr>
              <a:t>and the University of Tartu (Estonia)</a:t>
            </a:r>
            <a:endParaRPr sz="2300">
              <a:solidFill>
                <a:schemeClr val="dk2"/>
              </a:solidFill>
            </a:endParaRPr>
          </a:p>
          <a:p>
            <a:pPr marL="457200" lvl="0" indent="0" algn="l" rtl="0">
              <a:lnSpc>
                <a:spcPct val="95000"/>
              </a:lnSpc>
              <a:spcBef>
                <a:spcPts val="0"/>
              </a:spcBef>
              <a:spcAft>
                <a:spcPts val="1200"/>
              </a:spcAft>
              <a:buSzPts val="853"/>
              <a:buNone/>
            </a:pPr>
            <a:endParaRPr sz="230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68"/>
          <p:cNvSpPr txBox="1">
            <a:spLocks noGrp="1"/>
          </p:cNvSpPr>
          <p:nvPr>
            <p:ph type="title"/>
          </p:nvPr>
        </p:nvSpPr>
        <p:spPr>
          <a:xfrm>
            <a:off x="311700" y="626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t>Study Cycle</a:t>
            </a:r>
            <a:endParaRPr sz="3000"/>
          </a:p>
        </p:txBody>
      </p:sp>
      <p:sp>
        <p:nvSpPr>
          <p:cNvPr id="445" name="Google Shape;445;p68"/>
          <p:cNvSpPr txBox="1">
            <a:spLocks noGrp="1"/>
          </p:cNvSpPr>
          <p:nvPr>
            <p:ph type="body" idx="1"/>
          </p:nvPr>
        </p:nvSpPr>
        <p:spPr>
          <a:xfrm>
            <a:off x="311700" y="838750"/>
            <a:ext cx="8726400" cy="3730200"/>
          </a:xfrm>
          <a:prstGeom prst="rect">
            <a:avLst/>
          </a:prstGeom>
        </p:spPr>
        <p:txBody>
          <a:bodyPr spcFirstLastPara="1" wrap="square" lIns="91425" tIns="91425" rIns="91425" bIns="91425" anchor="t" anchorCtr="0">
            <a:noAutofit/>
          </a:bodyPr>
          <a:lstStyle/>
          <a:p>
            <a:pPr marL="457200" lvl="0" indent="-361950" algn="l" rtl="0">
              <a:lnSpc>
                <a:spcPct val="98181"/>
              </a:lnSpc>
              <a:spcBef>
                <a:spcPts val="1000"/>
              </a:spcBef>
              <a:spcAft>
                <a:spcPts val="0"/>
              </a:spcAft>
              <a:buClr>
                <a:schemeClr val="dk2"/>
              </a:buClr>
              <a:buSzPts val="2100"/>
              <a:buChar char="●"/>
            </a:pPr>
            <a:r>
              <a:rPr lang="en-GB" sz="2100" b="1">
                <a:solidFill>
                  <a:schemeClr val="dk2"/>
                </a:solidFill>
              </a:rPr>
              <a:t>1st Semester: Kaunas</a:t>
            </a:r>
            <a:endParaRPr sz="2100" b="1">
              <a:solidFill>
                <a:schemeClr val="dk2"/>
              </a:solidFill>
            </a:endParaRPr>
          </a:p>
          <a:p>
            <a:pPr marL="457200" lvl="0" indent="-361950" algn="l" rtl="0">
              <a:lnSpc>
                <a:spcPct val="98181"/>
              </a:lnSpc>
              <a:spcBef>
                <a:spcPts val="0"/>
              </a:spcBef>
              <a:spcAft>
                <a:spcPts val="0"/>
              </a:spcAft>
              <a:buClr>
                <a:schemeClr val="dk2"/>
              </a:buClr>
              <a:buSzPts val="2100"/>
              <a:buChar char="●"/>
            </a:pPr>
            <a:r>
              <a:rPr lang="en-GB" sz="2100" b="1">
                <a:solidFill>
                  <a:schemeClr val="dk2"/>
                </a:solidFill>
              </a:rPr>
              <a:t>2nd Semester: Mainz</a:t>
            </a:r>
            <a:endParaRPr sz="2100" b="1">
              <a:solidFill>
                <a:schemeClr val="dk2"/>
              </a:solidFill>
            </a:endParaRPr>
          </a:p>
          <a:p>
            <a:pPr marL="457200" lvl="0" indent="-361950" algn="l" rtl="0">
              <a:lnSpc>
                <a:spcPct val="98181"/>
              </a:lnSpc>
              <a:spcBef>
                <a:spcPts val="0"/>
              </a:spcBef>
              <a:spcAft>
                <a:spcPts val="0"/>
              </a:spcAft>
              <a:buClr>
                <a:schemeClr val="dk2"/>
              </a:buClr>
              <a:buSzPts val="2100"/>
              <a:buChar char="●"/>
            </a:pPr>
            <a:r>
              <a:rPr lang="en-GB" sz="2100" b="1">
                <a:solidFill>
                  <a:schemeClr val="dk2"/>
                </a:solidFill>
              </a:rPr>
              <a:t>3rd Semester: Tartu or Stockholm</a:t>
            </a:r>
            <a:endParaRPr sz="2100" b="1">
              <a:solidFill>
                <a:schemeClr val="dk2"/>
              </a:solidFill>
            </a:endParaRPr>
          </a:p>
          <a:p>
            <a:pPr marL="457200" lvl="0" indent="-361950" algn="l" rtl="0">
              <a:lnSpc>
                <a:spcPct val="98181"/>
              </a:lnSpc>
              <a:spcBef>
                <a:spcPts val="0"/>
              </a:spcBef>
              <a:spcAft>
                <a:spcPts val="0"/>
              </a:spcAft>
              <a:buClr>
                <a:schemeClr val="dk2"/>
              </a:buClr>
              <a:buSzPts val="2100"/>
              <a:buChar char="●"/>
            </a:pPr>
            <a:r>
              <a:rPr lang="en-GB" sz="2100" b="1">
                <a:solidFill>
                  <a:schemeClr val="dk2"/>
                </a:solidFill>
              </a:rPr>
              <a:t>4th Semester: university where the advisor of the M.A. thesis is employed.</a:t>
            </a:r>
            <a:endParaRPr sz="2100" b="1">
              <a:solidFill>
                <a:schemeClr val="dk2"/>
              </a:solidFill>
            </a:endParaRPr>
          </a:p>
          <a:p>
            <a:pPr marL="457200" lvl="0" indent="-361950" algn="l" rtl="0">
              <a:lnSpc>
                <a:spcPct val="98181"/>
              </a:lnSpc>
              <a:spcBef>
                <a:spcPts val="0"/>
              </a:spcBef>
              <a:spcAft>
                <a:spcPts val="0"/>
              </a:spcAft>
              <a:buClr>
                <a:schemeClr val="dk2"/>
              </a:buClr>
              <a:buSzPts val="2100"/>
              <a:buChar char="●"/>
            </a:pPr>
            <a:r>
              <a:rPr lang="en-GB" sz="2100">
                <a:solidFill>
                  <a:schemeClr val="dk2"/>
                </a:solidFill>
              </a:rPr>
              <a:t>Due to the built-in mobility that characterises the international joint degree, during the first three academic terms, students attend courses together with other multinational fellow students in the stimulating and inspiring atmosphere of the partner universities. </a:t>
            </a:r>
            <a:endParaRPr sz="2100">
              <a:solidFill>
                <a:schemeClr val="dk2"/>
              </a:solidFill>
            </a:endParaRPr>
          </a:p>
          <a:p>
            <a:pPr marL="457200" lvl="0" indent="-361950" algn="l" rtl="0">
              <a:lnSpc>
                <a:spcPct val="98181"/>
              </a:lnSpc>
              <a:spcBef>
                <a:spcPts val="0"/>
              </a:spcBef>
              <a:spcAft>
                <a:spcPts val="0"/>
              </a:spcAft>
              <a:buClr>
                <a:schemeClr val="dk2"/>
              </a:buClr>
              <a:buSzPts val="2100"/>
              <a:buChar char="●"/>
            </a:pPr>
            <a:r>
              <a:rPr lang="en-GB" sz="2100">
                <a:solidFill>
                  <a:schemeClr val="dk2"/>
                </a:solidFill>
              </a:rPr>
              <a:t>At the end of the studies, the participants receive their diplomas from the two mother universities of the master programme: Vytautas Magnus University and Johannes Gutenberg University, Mainz. </a:t>
            </a:r>
            <a:endParaRPr sz="2100">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69"/>
          <p:cNvSpPr txBox="1">
            <a:spLocks noGrp="1"/>
          </p:cNvSpPr>
          <p:nvPr>
            <p:ph type="title"/>
          </p:nvPr>
        </p:nvSpPr>
        <p:spPr>
          <a:xfrm>
            <a:off x="327125" y="750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07416E"/>
                </a:solidFill>
              </a:rPr>
              <a:t>Upcoming programme renewal in 2026 </a:t>
            </a:r>
            <a:endParaRPr sz="3000"/>
          </a:p>
        </p:txBody>
      </p:sp>
      <p:sp>
        <p:nvSpPr>
          <p:cNvPr id="451" name="Google Shape;451;p69"/>
          <p:cNvSpPr txBox="1">
            <a:spLocks noGrp="1"/>
          </p:cNvSpPr>
          <p:nvPr>
            <p:ph type="body" idx="1"/>
          </p:nvPr>
        </p:nvSpPr>
        <p:spPr>
          <a:xfrm>
            <a:off x="327125" y="712325"/>
            <a:ext cx="8698800" cy="4002600"/>
          </a:xfrm>
          <a:prstGeom prst="rect">
            <a:avLst/>
          </a:prstGeom>
        </p:spPr>
        <p:txBody>
          <a:bodyPr spcFirstLastPara="1" wrap="square" lIns="91425" tIns="91425" rIns="91425" bIns="91425" anchor="t" anchorCtr="0">
            <a:noAutofit/>
          </a:bodyPr>
          <a:lstStyle/>
          <a:p>
            <a:pPr marL="457200" lvl="0" indent="-381000" algn="l" rtl="0">
              <a:lnSpc>
                <a:spcPct val="98181"/>
              </a:lnSpc>
              <a:spcBef>
                <a:spcPts val="1000"/>
              </a:spcBef>
              <a:spcAft>
                <a:spcPts val="0"/>
              </a:spcAft>
              <a:buClr>
                <a:schemeClr val="dk2"/>
              </a:buClr>
              <a:buSzPts val="2400"/>
              <a:buChar char="●"/>
            </a:pPr>
            <a:r>
              <a:rPr lang="en-GB" sz="2400">
                <a:solidFill>
                  <a:schemeClr val="dk2"/>
                </a:solidFill>
              </a:rPr>
              <a:t>New board and programme chair</a:t>
            </a:r>
            <a:endParaRPr sz="2400">
              <a:solidFill>
                <a:schemeClr val="dk2"/>
              </a:solidFill>
            </a:endParaRPr>
          </a:p>
          <a:p>
            <a:pPr marL="457200" lvl="0" indent="-381000" algn="l" rtl="0">
              <a:lnSpc>
                <a:spcPct val="98181"/>
              </a:lnSpc>
              <a:spcBef>
                <a:spcPts val="1000"/>
              </a:spcBef>
              <a:spcAft>
                <a:spcPts val="0"/>
              </a:spcAft>
              <a:buClr>
                <a:schemeClr val="dk2"/>
              </a:buClr>
              <a:buSzPts val="2400"/>
              <a:buChar char="●"/>
            </a:pPr>
            <a:r>
              <a:rPr lang="en-GB" sz="2400">
                <a:solidFill>
                  <a:schemeClr val="dk2"/>
                </a:solidFill>
              </a:rPr>
              <a:t>Plans to submit an application for an Erasmus Mundus Joint Master which aims to foster HEIs’ excellence and worldwide internationalisation via Master level study programmes jointly delivered and jointly recognised in Europe and open to institutions in other countries of the world, increase the diversity and talent pool, enhance reputation and competitiveness on the global stage. (</a:t>
            </a:r>
            <a:r>
              <a:rPr lang="en-GB" sz="2400" i="1" u="sng">
                <a:solidFill>
                  <a:schemeClr val="hlink"/>
                </a:solidFill>
                <a:hlinkClick r:id="rId3"/>
              </a:rPr>
              <a:t>Erasmus Mundus action</a:t>
            </a:r>
            <a:r>
              <a:rPr lang="en-GB" sz="2400">
                <a:solidFill>
                  <a:schemeClr val="dk2"/>
                </a:solidFill>
              </a:rPr>
              <a:t>)</a:t>
            </a:r>
            <a:endParaRPr sz="2400">
              <a:solidFill>
                <a:schemeClr val="dk2"/>
              </a:solidFill>
            </a:endParaRPr>
          </a:p>
          <a:p>
            <a:pPr marL="457200" lvl="0" indent="-381000" algn="l" rtl="0">
              <a:lnSpc>
                <a:spcPct val="98181"/>
              </a:lnSpc>
              <a:spcBef>
                <a:spcPts val="1000"/>
              </a:spcBef>
              <a:spcAft>
                <a:spcPts val="0"/>
              </a:spcAft>
              <a:buClr>
                <a:schemeClr val="dk2"/>
              </a:buClr>
              <a:buSzPts val="2400"/>
              <a:buChar char="●"/>
            </a:pPr>
            <a:r>
              <a:rPr lang="en-GB" sz="2400">
                <a:solidFill>
                  <a:schemeClr val="dk2"/>
                </a:solidFill>
              </a:rPr>
              <a:t>Chance for a consistent integration of CLARIN-related content in the updated curriculum.</a:t>
            </a:r>
            <a:endParaRPr sz="2400">
              <a:solidFill>
                <a:schemeClr val="dk2"/>
              </a:solidFill>
            </a:endParaRPr>
          </a:p>
          <a:p>
            <a:pPr marL="0" lvl="0" indent="0" algn="l" rtl="0">
              <a:spcBef>
                <a:spcPts val="1000"/>
              </a:spcBef>
              <a:spcAft>
                <a:spcPts val="120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70"/>
          <p:cNvSpPr txBox="1">
            <a:spLocks noGrp="1"/>
          </p:cNvSpPr>
          <p:nvPr>
            <p:ph type="title"/>
          </p:nvPr>
        </p:nvSpPr>
        <p:spPr>
          <a:xfrm>
            <a:off x="311700" y="1743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07416E"/>
                </a:solidFill>
              </a:rPr>
              <a:t>SoMu board meeting (JGU, Mainz, January 19)</a:t>
            </a:r>
            <a:endParaRPr sz="3000"/>
          </a:p>
        </p:txBody>
      </p:sp>
      <p:sp>
        <p:nvSpPr>
          <p:cNvPr id="457" name="Google Shape;457;p7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lnSpc>
                <a:spcPct val="98181"/>
              </a:lnSpc>
              <a:spcBef>
                <a:spcPts val="1000"/>
              </a:spcBef>
              <a:spcAft>
                <a:spcPts val="0"/>
              </a:spcAft>
              <a:buClr>
                <a:schemeClr val="dk1"/>
              </a:buClr>
              <a:buSzPts val="1100"/>
              <a:buFont typeface="Arial"/>
              <a:buNone/>
            </a:pPr>
            <a:r>
              <a:rPr lang="en-GB" sz="2800">
                <a:solidFill>
                  <a:schemeClr val="dk2"/>
                </a:solidFill>
              </a:rPr>
              <a:t>CLARIN in SoMu countries – access to data for all nodes:</a:t>
            </a:r>
            <a:endParaRPr sz="2800">
              <a:solidFill>
                <a:schemeClr val="dk2"/>
              </a:solidFill>
            </a:endParaRPr>
          </a:p>
          <a:p>
            <a:pPr marL="0" lvl="0" indent="0" algn="l" rtl="0">
              <a:lnSpc>
                <a:spcPct val="98181"/>
              </a:lnSpc>
              <a:spcBef>
                <a:spcPts val="1000"/>
              </a:spcBef>
              <a:spcAft>
                <a:spcPts val="0"/>
              </a:spcAft>
              <a:buClr>
                <a:schemeClr val="dk1"/>
              </a:buClr>
              <a:buSzPts val="1100"/>
              <a:buFont typeface="Arial"/>
              <a:buNone/>
            </a:pPr>
            <a:r>
              <a:rPr lang="en-GB" sz="2800">
                <a:solidFill>
                  <a:schemeClr val="dk1"/>
                </a:solidFill>
              </a:rPr>
              <a:t>-</a:t>
            </a:r>
            <a:r>
              <a:rPr lang="en-GB" sz="2800" u="sng">
                <a:solidFill>
                  <a:schemeClr val="hlink"/>
                </a:solidFill>
                <a:hlinkClick r:id="rId3"/>
              </a:rPr>
              <a:t>CLARIN-LT</a:t>
            </a:r>
            <a:r>
              <a:rPr lang="en-GB" sz="2800">
                <a:solidFill>
                  <a:srgbClr val="2E2E2E"/>
                </a:solidFill>
              </a:rPr>
              <a:t> </a:t>
            </a:r>
            <a:r>
              <a:rPr lang="en-GB" sz="2800">
                <a:solidFill>
                  <a:schemeClr val="dk2"/>
                </a:solidFill>
              </a:rPr>
              <a:t>(Jurgita Vaičenonienė)</a:t>
            </a:r>
            <a:endParaRPr sz="2800">
              <a:solidFill>
                <a:schemeClr val="dk2"/>
              </a:solidFill>
            </a:endParaRPr>
          </a:p>
          <a:p>
            <a:pPr marL="0" lvl="0" indent="0" algn="l" rtl="0">
              <a:lnSpc>
                <a:spcPct val="98181"/>
              </a:lnSpc>
              <a:spcBef>
                <a:spcPts val="1000"/>
              </a:spcBef>
              <a:spcAft>
                <a:spcPts val="0"/>
              </a:spcAft>
              <a:buClr>
                <a:schemeClr val="dk1"/>
              </a:buClr>
              <a:buSzPts val="1100"/>
              <a:buFont typeface="Arial"/>
              <a:buNone/>
            </a:pPr>
            <a:r>
              <a:rPr lang="en-GB" sz="2800">
                <a:solidFill>
                  <a:schemeClr val="dk1"/>
                </a:solidFill>
              </a:rPr>
              <a:t>-</a:t>
            </a:r>
            <a:r>
              <a:rPr lang="en-GB" sz="2800" u="sng">
                <a:solidFill>
                  <a:schemeClr val="hlink"/>
                </a:solidFill>
                <a:hlinkClick r:id="rId4"/>
              </a:rPr>
              <a:t>CLARIN-D</a:t>
            </a:r>
            <a:r>
              <a:rPr lang="en-GB" sz="2800">
                <a:solidFill>
                  <a:srgbClr val="2E2E2E"/>
                </a:solidFill>
              </a:rPr>
              <a:t> </a:t>
            </a:r>
            <a:r>
              <a:rPr lang="en-GB" sz="2800">
                <a:solidFill>
                  <a:schemeClr val="dk2"/>
                </a:solidFill>
              </a:rPr>
              <a:t>(Andreas Witt)</a:t>
            </a:r>
            <a:endParaRPr sz="2800">
              <a:solidFill>
                <a:schemeClr val="dk2"/>
              </a:solidFill>
            </a:endParaRPr>
          </a:p>
          <a:p>
            <a:pPr marL="0" lvl="0" indent="0" algn="l" rtl="0">
              <a:lnSpc>
                <a:spcPct val="98181"/>
              </a:lnSpc>
              <a:spcBef>
                <a:spcPts val="1000"/>
              </a:spcBef>
              <a:spcAft>
                <a:spcPts val="0"/>
              </a:spcAft>
              <a:buClr>
                <a:schemeClr val="dk1"/>
              </a:buClr>
              <a:buSzPts val="1100"/>
              <a:buFont typeface="Arial"/>
              <a:buNone/>
            </a:pPr>
            <a:r>
              <a:rPr lang="en-GB" sz="2800">
                <a:solidFill>
                  <a:schemeClr val="dk1"/>
                </a:solidFill>
              </a:rPr>
              <a:t>-</a:t>
            </a:r>
            <a:r>
              <a:rPr lang="en-GB" sz="2800" u="sng">
                <a:solidFill>
                  <a:schemeClr val="hlink"/>
                </a:solidFill>
                <a:hlinkClick r:id="rId5"/>
              </a:rPr>
              <a:t>CLARIN-Estonia</a:t>
            </a:r>
            <a:r>
              <a:rPr lang="en-GB" sz="2800">
                <a:solidFill>
                  <a:srgbClr val="2E2E2E"/>
                </a:solidFill>
              </a:rPr>
              <a:t> </a:t>
            </a:r>
            <a:r>
              <a:rPr lang="en-GB" sz="2800">
                <a:solidFill>
                  <a:schemeClr val="dk2"/>
                </a:solidFill>
              </a:rPr>
              <a:t>(Joshua Wilbur)</a:t>
            </a:r>
            <a:endParaRPr sz="2800">
              <a:solidFill>
                <a:schemeClr val="dk2"/>
              </a:solidFill>
            </a:endParaRPr>
          </a:p>
          <a:p>
            <a:pPr marL="0" lvl="0" indent="0" algn="l" rtl="0">
              <a:lnSpc>
                <a:spcPct val="98181"/>
              </a:lnSpc>
              <a:spcBef>
                <a:spcPts val="1000"/>
              </a:spcBef>
              <a:spcAft>
                <a:spcPts val="0"/>
              </a:spcAft>
              <a:buClr>
                <a:schemeClr val="dk1"/>
              </a:buClr>
              <a:buSzPts val="1100"/>
              <a:buFont typeface="Arial"/>
              <a:buNone/>
            </a:pPr>
            <a:r>
              <a:rPr lang="en-GB" sz="2800">
                <a:solidFill>
                  <a:schemeClr val="dk1"/>
                </a:solidFill>
              </a:rPr>
              <a:t>-</a:t>
            </a:r>
            <a:r>
              <a:rPr lang="en-GB" sz="2800" u="sng">
                <a:solidFill>
                  <a:schemeClr val="hlink"/>
                </a:solidFill>
                <a:hlinkClick r:id="rId6"/>
              </a:rPr>
              <a:t>Swe-CLARIN</a:t>
            </a:r>
            <a:r>
              <a:rPr lang="en-GB" sz="2800">
                <a:solidFill>
                  <a:srgbClr val="2E2E2E"/>
                </a:solidFill>
              </a:rPr>
              <a:t> </a:t>
            </a:r>
            <a:r>
              <a:rPr lang="en-GB" sz="2800">
                <a:solidFill>
                  <a:schemeClr val="dk2"/>
                </a:solidFill>
              </a:rPr>
              <a:t>(Sara Stymne) </a:t>
            </a:r>
            <a:endParaRPr sz="2800">
              <a:solidFill>
                <a:schemeClr val="dk2"/>
              </a:solidFill>
            </a:endParaRPr>
          </a:p>
          <a:p>
            <a:pPr marL="0" lvl="0" indent="0" algn="l" rtl="0">
              <a:spcBef>
                <a:spcPts val="0"/>
              </a:spcBef>
              <a:spcAft>
                <a:spcPts val="120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71"/>
          <p:cNvSpPr txBox="1">
            <a:spLocks noGrp="1"/>
          </p:cNvSpPr>
          <p:nvPr>
            <p:ph type="title"/>
          </p:nvPr>
        </p:nvSpPr>
        <p:spPr>
          <a:xfrm>
            <a:off x="327125" y="1120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07416E"/>
                </a:solidFill>
              </a:rPr>
              <a:t>Value to SoMu</a:t>
            </a:r>
            <a:endParaRPr sz="3000"/>
          </a:p>
        </p:txBody>
      </p:sp>
      <p:sp>
        <p:nvSpPr>
          <p:cNvPr id="463" name="Google Shape;463;p71"/>
          <p:cNvSpPr txBox="1">
            <a:spLocks noGrp="1"/>
          </p:cNvSpPr>
          <p:nvPr>
            <p:ph type="body" idx="1"/>
          </p:nvPr>
        </p:nvSpPr>
        <p:spPr>
          <a:xfrm>
            <a:off x="311700" y="820250"/>
            <a:ext cx="4260300" cy="3748800"/>
          </a:xfrm>
          <a:prstGeom prst="rect">
            <a:avLst/>
          </a:prstGeom>
        </p:spPr>
        <p:txBody>
          <a:bodyPr spcFirstLastPara="1" wrap="square" lIns="91425" tIns="91425" rIns="91425" bIns="91425" anchor="t" anchorCtr="0">
            <a:noAutofit/>
          </a:bodyPr>
          <a:lstStyle/>
          <a:p>
            <a:pPr marL="114300" lvl="0" indent="0" algn="l" rtl="0">
              <a:lnSpc>
                <a:spcPct val="98181"/>
              </a:lnSpc>
              <a:spcBef>
                <a:spcPts val="1000"/>
              </a:spcBef>
              <a:spcAft>
                <a:spcPts val="0"/>
              </a:spcAft>
              <a:buNone/>
            </a:pPr>
            <a:r>
              <a:rPr lang="en-GB" sz="1800" b="1">
                <a:solidFill>
                  <a:schemeClr val="dk2"/>
                </a:solidFill>
              </a:rPr>
              <a:t>SoMu focus areas:</a:t>
            </a:r>
            <a:endParaRPr sz="1800" b="1">
              <a:solidFill>
                <a:schemeClr val="dk2"/>
              </a:solidFill>
            </a:endParaRPr>
          </a:p>
          <a:p>
            <a:pPr marL="457200" lvl="0" indent="-342900" algn="l" rtl="0">
              <a:lnSpc>
                <a:spcPct val="98181"/>
              </a:lnSpc>
              <a:spcBef>
                <a:spcPts val="1000"/>
              </a:spcBef>
              <a:spcAft>
                <a:spcPts val="0"/>
              </a:spcAft>
              <a:buClr>
                <a:schemeClr val="dk2"/>
              </a:buClr>
              <a:buSzPts val="1800"/>
              <a:buAutoNum type="arabicPeriod"/>
            </a:pPr>
            <a:r>
              <a:rPr lang="en-GB" sz="1800">
                <a:solidFill>
                  <a:schemeClr val="dk2"/>
                </a:solidFill>
              </a:rPr>
              <a:t>Multilingualism</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Migration</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Language policy</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Minority languages</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Digital communication</a:t>
            </a:r>
            <a:endParaRPr sz="1800">
              <a:solidFill>
                <a:schemeClr val="dk2"/>
              </a:solidFill>
            </a:endParaRPr>
          </a:p>
          <a:p>
            <a:pPr marL="114300" lvl="0" indent="0" algn="l" rtl="0">
              <a:lnSpc>
                <a:spcPct val="98181"/>
              </a:lnSpc>
              <a:spcBef>
                <a:spcPts val="1000"/>
              </a:spcBef>
              <a:spcAft>
                <a:spcPts val="0"/>
              </a:spcAft>
              <a:buClr>
                <a:schemeClr val="dk1"/>
              </a:buClr>
              <a:buSzPts val="1100"/>
              <a:buFont typeface="Arial"/>
              <a:buNone/>
            </a:pPr>
            <a:r>
              <a:rPr lang="en-GB" sz="1800" b="1">
                <a:solidFill>
                  <a:schemeClr val="dk2"/>
                </a:solidFill>
              </a:rPr>
              <a:t>CLARIN enables:</a:t>
            </a:r>
            <a:endParaRPr sz="1800" b="1">
              <a:solidFill>
                <a:schemeClr val="dk2"/>
              </a:solidFill>
            </a:endParaRPr>
          </a:p>
          <a:p>
            <a:pPr marL="457200" lvl="0" indent="-342900" algn="l" rtl="0">
              <a:lnSpc>
                <a:spcPct val="98181"/>
              </a:lnSpc>
              <a:spcBef>
                <a:spcPts val="500"/>
              </a:spcBef>
              <a:spcAft>
                <a:spcPts val="0"/>
              </a:spcAft>
              <a:buClr>
                <a:schemeClr val="dk2"/>
              </a:buClr>
              <a:buSzPts val="1800"/>
              <a:buAutoNum type="arabicPeriod"/>
            </a:pPr>
            <a:r>
              <a:rPr lang="en-GB" sz="1800">
                <a:solidFill>
                  <a:schemeClr val="dk2"/>
                </a:solidFill>
              </a:rPr>
              <a:t>Cross-national corpora</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Parliamentary debate datasets</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Minority language resources</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Comparable multilingual datasets</a:t>
            </a:r>
            <a:endParaRPr sz="1800">
              <a:solidFill>
                <a:schemeClr val="dk2"/>
              </a:solidFill>
            </a:endParaRPr>
          </a:p>
          <a:p>
            <a:pPr marL="457200" lvl="0" indent="-342900" algn="l" rtl="0">
              <a:lnSpc>
                <a:spcPct val="98181"/>
              </a:lnSpc>
              <a:spcBef>
                <a:spcPts val="0"/>
              </a:spcBef>
              <a:spcAft>
                <a:spcPts val="0"/>
              </a:spcAft>
              <a:buClr>
                <a:schemeClr val="dk2"/>
              </a:buClr>
              <a:buSzPts val="1800"/>
              <a:buAutoNum type="arabicPeriod"/>
            </a:pPr>
            <a:r>
              <a:rPr lang="en-GB" sz="1800">
                <a:solidFill>
                  <a:schemeClr val="dk2"/>
                </a:solidFill>
              </a:rPr>
              <a:t>FAIR research practices</a:t>
            </a:r>
            <a:endParaRPr sz="1800">
              <a:solidFill>
                <a:schemeClr val="dk2"/>
              </a:solidFill>
            </a:endParaRPr>
          </a:p>
          <a:p>
            <a:pPr marL="0" lvl="0" indent="0" algn="l" rtl="0">
              <a:spcBef>
                <a:spcPts val="0"/>
              </a:spcBef>
              <a:spcAft>
                <a:spcPts val="1200"/>
              </a:spcAft>
              <a:buNone/>
            </a:pPr>
            <a:endParaRPr sz="1800"/>
          </a:p>
        </p:txBody>
      </p:sp>
      <p:sp>
        <p:nvSpPr>
          <p:cNvPr id="464" name="Google Shape;464;p71"/>
          <p:cNvSpPr txBox="1">
            <a:spLocks noGrp="1"/>
          </p:cNvSpPr>
          <p:nvPr>
            <p:ph type="body" idx="2"/>
          </p:nvPr>
        </p:nvSpPr>
        <p:spPr>
          <a:xfrm>
            <a:off x="4832400" y="917450"/>
            <a:ext cx="4236300" cy="3554400"/>
          </a:xfrm>
          <a:prstGeom prst="rect">
            <a:avLst/>
          </a:prstGeom>
        </p:spPr>
        <p:txBody>
          <a:bodyPr spcFirstLastPara="1" wrap="square" lIns="91425" tIns="91425" rIns="91425" bIns="91425" anchor="t" anchorCtr="0">
            <a:noAutofit/>
          </a:bodyPr>
          <a:lstStyle/>
          <a:p>
            <a:pPr marL="457200" lvl="0" indent="-349250" algn="l" rtl="0">
              <a:lnSpc>
                <a:spcPct val="88181"/>
              </a:lnSpc>
              <a:spcBef>
                <a:spcPts val="1000"/>
              </a:spcBef>
              <a:spcAft>
                <a:spcPts val="0"/>
              </a:spcAft>
              <a:buClr>
                <a:schemeClr val="dk2"/>
              </a:buClr>
              <a:buSzPts val="1900"/>
              <a:buChar char="●"/>
            </a:pPr>
            <a:r>
              <a:rPr lang="en-GB" sz="1900">
                <a:solidFill>
                  <a:schemeClr val="dk2"/>
                </a:solidFill>
              </a:rPr>
              <a:t>CLARIN may strengthen methodological training</a:t>
            </a:r>
            <a:endParaRPr sz="1900">
              <a:solidFill>
                <a:schemeClr val="dk2"/>
              </a:solidFill>
            </a:endParaRPr>
          </a:p>
          <a:p>
            <a:pPr marL="457200" lvl="0" indent="-349250" algn="l" rtl="0">
              <a:lnSpc>
                <a:spcPct val="88181"/>
              </a:lnSpc>
              <a:spcBef>
                <a:spcPts val="1000"/>
              </a:spcBef>
              <a:spcAft>
                <a:spcPts val="0"/>
              </a:spcAft>
              <a:buClr>
                <a:schemeClr val="dk2"/>
              </a:buClr>
              <a:buSzPts val="1900"/>
              <a:buChar char="●"/>
            </a:pPr>
            <a:r>
              <a:rPr lang="en-GB" sz="1900">
                <a:solidFill>
                  <a:schemeClr val="dk2"/>
                </a:solidFill>
              </a:rPr>
              <a:t>Embeds SoMu in a European research infrastructure</a:t>
            </a:r>
            <a:endParaRPr sz="1900">
              <a:solidFill>
                <a:schemeClr val="dk2"/>
              </a:solidFill>
            </a:endParaRPr>
          </a:p>
          <a:p>
            <a:pPr marL="457200" lvl="0" indent="-349250" algn="l" rtl="0">
              <a:lnSpc>
                <a:spcPct val="88181"/>
              </a:lnSpc>
              <a:spcBef>
                <a:spcPts val="1000"/>
              </a:spcBef>
              <a:spcAft>
                <a:spcPts val="0"/>
              </a:spcAft>
              <a:buClr>
                <a:schemeClr val="dk2"/>
              </a:buClr>
              <a:buSzPts val="1900"/>
              <a:buChar char="●"/>
            </a:pPr>
            <a:r>
              <a:rPr lang="en-GB" sz="1900">
                <a:solidFill>
                  <a:schemeClr val="dk2"/>
                </a:solidFill>
              </a:rPr>
              <a:t>Aligns with Open Science and FAIR principles</a:t>
            </a:r>
            <a:endParaRPr sz="1900">
              <a:solidFill>
                <a:schemeClr val="dk2"/>
              </a:solidFill>
            </a:endParaRPr>
          </a:p>
          <a:p>
            <a:pPr marL="457200" lvl="0" indent="-349250" algn="l" rtl="0">
              <a:lnSpc>
                <a:spcPct val="88181"/>
              </a:lnSpc>
              <a:spcBef>
                <a:spcPts val="1000"/>
              </a:spcBef>
              <a:spcAft>
                <a:spcPts val="0"/>
              </a:spcAft>
              <a:buClr>
                <a:schemeClr val="dk2"/>
              </a:buClr>
              <a:buSzPts val="1900"/>
              <a:buChar char="●"/>
            </a:pPr>
            <a:r>
              <a:rPr lang="en-GB" sz="1900">
                <a:solidFill>
                  <a:schemeClr val="dk2"/>
                </a:solidFill>
              </a:rPr>
              <a:t>Creates cross-country comparative research opportunities</a:t>
            </a:r>
            <a:endParaRPr sz="1900">
              <a:solidFill>
                <a:schemeClr val="dk2"/>
              </a:solidFill>
            </a:endParaRPr>
          </a:p>
          <a:p>
            <a:pPr marL="457200" lvl="0" indent="-349250" algn="l" rtl="0">
              <a:lnSpc>
                <a:spcPct val="88181"/>
              </a:lnSpc>
              <a:spcBef>
                <a:spcPts val="1000"/>
              </a:spcBef>
              <a:spcAft>
                <a:spcPts val="0"/>
              </a:spcAft>
              <a:buClr>
                <a:schemeClr val="dk2"/>
              </a:buClr>
              <a:buSzPts val="1900"/>
              <a:buChar char="●"/>
            </a:pPr>
            <a:r>
              <a:rPr lang="en-GB" sz="1900">
                <a:solidFill>
                  <a:schemeClr val="dk2"/>
                </a:solidFill>
              </a:rPr>
              <a:t>Updates the curriculum with EU Open Science values</a:t>
            </a:r>
            <a:endParaRPr sz="1900">
              <a:solidFill>
                <a:schemeClr val="dk2"/>
              </a:solidFill>
            </a:endParaRPr>
          </a:p>
          <a:p>
            <a:pPr marL="0" lvl="0" indent="0" algn="l" rtl="0">
              <a:lnSpc>
                <a:spcPct val="105000"/>
              </a:lnSpc>
              <a:spcBef>
                <a:spcPts val="1000"/>
              </a:spcBef>
              <a:spcAft>
                <a:spcPts val="1200"/>
              </a:spcAft>
              <a:buNone/>
            </a:pPr>
            <a:endParaRPr sz="23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2"/>
          <p:cNvSpPr txBox="1">
            <a:spLocks noGrp="1"/>
          </p:cNvSpPr>
          <p:nvPr>
            <p:ph type="title"/>
          </p:nvPr>
        </p:nvSpPr>
        <p:spPr>
          <a:xfrm>
            <a:off x="345625" y="15425"/>
            <a:ext cx="8698800" cy="107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500">
                <a:solidFill>
                  <a:srgbClr val="07416E"/>
                </a:solidFill>
              </a:rPr>
              <a:t>Integrating CLARIN content within the outline of particular courses (invited lecturers/ local NCs, trainers’ network &lt;...&gt;)</a:t>
            </a:r>
            <a:endParaRPr sz="2500"/>
          </a:p>
        </p:txBody>
      </p:sp>
      <p:sp>
        <p:nvSpPr>
          <p:cNvPr id="470" name="Google Shape;470;p7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lnSpc>
                <a:spcPct val="98181"/>
              </a:lnSpc>
              <a:spcBef>
                <a:spcPts val="1000"/>
              </a:spcBef>
              <a:spcAft>
                <a:spcPts val="0"/>
              </a:spcAft>
              <a:buClr>
                <a:schemeClr val="dk2"/>
              </a:buClr>
              <a:buSzPts val="1800"/>
              <a:buChar char="●"/>
            </a:pPr>
            <a:r>
              <a:rPr lang="en-GB" sz="1800">
                <a:solidFill>
                  <a:schemeClr val="dk2"/>
                </a:solidFill>
              </a:rPr>
              <a:t>Introduction to CLARIN ERIC as a European RI.</a:t>
            </a:r>
            <a:endParaRPr sz="1800">
              <a:solidFill>
                <a:schemeClr val="dk2"/>
              </a:solidFill>
            </a:endParaRPr>
          </a:p>
          <a:p>
            <a:pPr marL="457200" lvl="0" indent="-342900" algn="l" rtl="0">
              <a:lnSpc>
                <a:spcPct val="98181"/>
              </a:lnSpc>
              <a:spcBef>
                <a:spcPts val="0"/>
              </a:spcBef>
              <a:spcAft>
                <a:spcPts val="0"/>
              </a:spcAft>
              <a:buClr>
                <a:schemeClr val="dk2"/>
              </a:buClr>
              <a:buSzPts val="1800"/>
              <a:buChar char="●"/>
            </a:pPr>
            <a:r>
              <a:rPr lang="en-GB" sz="1800">
                <a:solidFill>
                  <a:schemeClr val="dk2"/>
                </a:solidFill>
              </a:rPr>
              <a:t>Hands-on use of the </a:t>
            </a:r>
            <a:r>
              <a:rPr lang="en-GB" sz="1800" b="1">
                <a:solidFill>
                  <a:schemeClr val="dk2"/>
                </a:solidFill>
              </a:rPr>
              <a:t>Virtual Language Observatory (VLO)</a:t>
            </a:r>
            <a:r>
              <a:rPr lang="en-GB" sz="1800">
                <a:solidFill>
                  <a:schemeClr val="dk2"/>
                </a:solidFill>
              </a:rPr>
              <a:t>.</a:t>
            </a:r>
            <a:endParaRPr sz="1800">
              <a:solidFill>
                <a:schemeClr val="dk2"/>
              </a:solidFill>
            </a:endParaRPr>
          </a:p>
          <a:p>
            <a:pPr marL="457200" lvl="0" indent="-342900" algn="l" rtl="0">
              <a:lnSpc>
                <a:spcPct val="98181"/>
              </a:lnSpc>
              <a:spcBef>
                <a:spcPts val="0"/>
              </a:spcBef>
              <a:spcAft>
                <a:spcPts val="0"/>
              </a:spcAft>
              <a:buClr>
                <a:schemeClr val="dk2"/>
              </a:buClr>
              <a:buSzPts val="1800"/>
              <a:buChar char="●"/>
            </a:pPr>
            <a:r>
              <a:rPr lang="en-GB" sz="1800" b="1">
                <a:solidFill>
                  <a:schemeClr val="dk2"/>
                </a:solidFill>
              </a:rPr>
              <a:t>Assignment</a:t>
            </a:r>
            <a:r>
              <a:rPr lang="en-GB" sz="1800">
                <a:solidFill>
                  <a:schemeClr val="dk2"/>
                </a:solidFill>
              </a:rPr>
              <a:t>: Identify and evaluate corpora relevant to a SoMu topic (e.g., migration discourse, minority media, parliamentary debates).</a:t>
            </a:r>
            <a:endParaRPr sz="1800">
              <a:solidFill>
                <a:schemeClr val="dk2"/>
              </a:solidFill>
            </a:endParaRPr>
          </a:p>
          <a:p>
            <a:pPr marL="457200" lvl="0" indent="-342900" algn="l" rtl="0">
              <a:lnSpc>
                <a:spcPct val="98181"/>
              </a:lnSpc>
              <a:spcBef>
                <a:spcPts val="0"/>
              </a:spcBef>
              <a:spcAft>
                <a:spcPts val="0"/>
              </a:spcAft>
              <a:buClr>
                <a:schemeClr val="dk2"/>
              </a:buClr>
              <a:buSzPts val="1800"/>
              <a:buChar char="●"/>
            </a:pPr>
            <a:r>
              <a:rPr lang="en-GB" sz="1800" b="1">
                <a:solidFill>
                  <a:schemeClr val="dk2"/>
                </a:solidFill>
              </a:rPr>
              <a:t>FAIR/Research Data Management:</a:t>
            </a:r>
            <a:r>
              <a:rPr lang="en-GB" sz="1800">
                <a:solidFill>
                  <a:schemeClr val="dk2"/>
                </a:solidFill>
              </a:rPr>
              <a:t> long-term data preservation, persistent identifiers, metadata standards, legal-ethical access regimes. Students prepare a mini Data Management Plan for their MA thesis; map their data to a CLARIN-compatible repository; reflect on reuse potential. </a:t>
            </a:r>
            <a:endParaRPr sz="1800">
              <a:solidFill>
                <a:schemeClr val="dk2"/>
              </a:solidFill>
            </a:endParaRPr>
          </a:p>
          <a:p>
            <a:pPr marL="457200" lvl="0" indent="-342900" algn="l" rtl="0">
              <a:lnSpc>
                <a:spcPct val="98181"/>
              </a:lnSpc>
              <a:spcBef>
                <a:spcPts val="0"/>
              </a:spcBef>
              <a:spcAft>
                <a:spcPts val="0"/>
              </a:spcAft>
              <a:buClr>
                <a:schemeClr val="dk2"/>
              </a:buClr>
              <a:buSzPts val="1800"/>
              <a:buChar char="●"/>
            </a:pPr>
            <a:r>
              <a:rPr lang="en-GB" sz="1800" b="1">
                <a:solidFill>
                  <a:schemeClr val="dk2"/>
                </a:solidFill>
              </a:rPr>
              <a:t>Use of CLARIN corpora and tools:</a:t>
            </a:r>
            <a:endParaRPr sz="1800" b="1">
              <a:solidFill>
                <a:schemeClr val="dk2"/>
              </a:solidFill>
            </a:endParaRPr>
          </a:p>
          <a:p>
            <a:pPr marL="914400" lvl="1" indent="-342900" algn="l" rtl="0">
              <a:lnSpc>
                <a:spcPct val="98181"/>
              </a:lnSpc>
              <a:spcBef>
                <a:spcPts val="0"/>
              </a:spcBef>
              <a:spcAft>
                <a:spcPts val="0"/>
              </a:spcAft>
              <a:buClr>
                <a:schemeClr val="dk2"/>
              </a:buClr>
              <a:buSzPts val="1800"/>
              <a:buChar char="○"/>
            </a:pPr>
            <a:r>
              <a:rPr lang="en-GB" sz="1800">
                <a:solidFill>
                  <a:schemeClr val="dk2"/>
                </a:solidFill>
              </a:rPr>
              <a:t>Parliamentary debates (language policy analysis).</a:t>
            </a:r>
            <a:endParaRPr sz="1800">
              <a:solidFill>
                <a:schemeClr val="dk2"/>
              </a:solidFill>
            </a:endParaRPr>
          </a:p>
          <a:p>
            <a:pPr marL="914400" lvl="1" indent="-342900" algn="l" rtl="0">
              <a:lnSpc>
                <a:spcPct val="98181"/>
              </a:lnSpc>
              <a:spcBef>
                <a:spcPts val="0"/>
              </a:spcBef>
              <a:spcAft>
                <a:spcPts val="0"/>
              </a:spcAft>
              <a:buClr>
                <a:schemeClr val="dk2"/>
              </a:buClr>
              <a:buSzPts val="1800"/>
              <a:buChar char="○"/>
            </a:pPr>
            <a:r>
              <a:rPr lang="en-GB" sz="1800">
                <a:solidFill>
                  <a:schemeClr val="dk2"/>
                </a:solidFill>
              </a:rPr>
              <a:t>Minority language corpora (Baltic, Scandinavian, Germanic contexts).</a:t>
            </a:r>
            <a:endParaRPr sz="1800">
              <a:solidFill>
                <a:schemeClr val="dk2"/>
              </a:solidFill>
            </a:endParaRPr>
          </a:p>
          <a:p>
            <a:pPr marL="457200" lvl="0" indent="-342900" algn="l" rtl="0">
              <a:lnSpc>
                <a:spcPct val="98181"/>
              </a:lnSpc>
              <a:spcBef>
                <a:spcPts val="0"/>
              </a:spcBef>
              <a:spcAft>
                <a:spcPts val="0"/>
              </a:spcAft>
              <a:buClr>
                <a:schemeClr val="dk2"/>
              </a:buClr>
              <a:buSzPts val="1800"/>
              <a:buChar char="●"/>
            </a:pPr>
            <a:r>
              <a:rPr lang="en-GB" sz="1800">
                <a:solidFill>
                  <a:schemeClr val="dk2"/>
                </a:solidFill>
              </a:rPr>
              <a:t>Students formulate </a:t>
            </a:r>
            <a:r>
              <a:rPr lang="en-GB" sz="1800" b="1">
                <a:solidFill>
                  <a:schemeClr val="dk2"/>
                </a:solidFill>
              </a:rPr>
              <a:t>research questions</a:t>
            </a:r>
            <a:r>
              <a:rPr lang="en-GB" sz="1800">
                <a:solidFill>
                  <a:schemeClr val="dk2"/>
                </a:solidFill>
              </a:rPr>
              <a:t>, extract sub-corpora, use corpus tools, etc.</a:t>
            </a:r>
            <a:endParaRPr sz="1800">
              <a:solidFill>
                <a:schemeClr val="dk2"/>
              </a:solidFill>
            </a:endParaRPr>
          </a:p>
          <a:p>
            <a:pPr marL="0" lvl="0" indent="0" algn="l" rtl="0">
              <a:spcBef>
                <a:spcPts val="0"/>
              </a:spcBef>
              <a:spcAft>
                <a:spcPts val="1200"/>
              </a:spcAft>
              <a:buNone/>
            </a:pPr>
            <a:endParaRPr sz="2300"/>
          </a:p>
        </p:txBody>
      </p:sp>
    </p:spTree>
  </p:cSld>
  <p:clrMapOvr>
    <a:masterClrMapping/>
  </p:clrMapOvr>
</p:sld>
</file>

<file path=ppt/theme/theme1.xml><?xml version="1.0" encoding="utf-8"?>
<a:theme xmlns:a="http://schemas.openxmlformats.org/drawingml/2006/main" name="CLARIN_16-9_Source-Sans_2026-Google-slides">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853</Words>
  <Application>Microsoft Macintosh PowerPoint</Application>
  <PresentationFormat>On-screen Show (16:9)</PresentationFormat>
  <Paragraphs>89</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Source Sans Pro</vt:lpstr>
      <vt:lpstr>CLARIN_16-9_Source-Sans_2026-Google-slides</vt:lpstr>
      <vt:lpstr>How to make CLARIN visible beyond one-course level by communicating with university authorities</vt:lpstr>
      <vt:lpstr>VMU changes in 2025: introducing “ourselves” to the newly elected VMU administration team </vt:lpstr>
      <vt:lpstr>“Case Study”</vt:lpstr>
      <vt:lpstr>About</vt:lpstr>
      <vt:lpstr>Study Cycle</vt:lpstr>
      <vt:lpstr>Upcoming programme renewal in 2026 </vt:lpstr>
      <vt:lpstr>SoMu board meeting (JGU, Mainz, January 19)</vt:lpstr>
      <vt:lpstr>Value to SoMu</vt:lpstr>
      <vt:lpstr>Integrating CLARIN content within the outline of particular courses (invited lecturers/ local NCs, trainers’ network &lt;...&gt;)</vt:lpstr>
      <vt:lpstr>A gradual build-up approach</vt:lpstr>
      <vt:lpstr>Suggested workflow</vt:lpstr>
      <vt:lpstr>What’s next?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Kontino, T. (Thalassia)</cp:lastModifiedBy>
  <cp:revision>1</cp:revision>
  <dcterms:modified xsi:type="dcterms:W3CDTF">2026-05-22T14:25:22Z</dcterms:modified>
</cp:coreProperties>
</file>